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Lst>
  <p:sldSz cy="6858000" cx="9144000"/>
  <p:notesSz cx="6858000" cy="9144000"/>
  <p:embeddedFontLst>
    <p:embeddedFont>
      <p:font typeface="Nanum Gothic"/>
      <p:regular r:id="rId77"/>
      <p:bold r:id="rId78"/>
    </p:embeddedFont>
    <p:embeddedFont>
      <p:font typeface="Roboto Mono"/>
      <p:regular r:id="rId79"/>
      <p:bold r:id="rId80"/>
      <p:italic r:id="rId81"/>
      <p:boldItalic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7B0F411-8AFF-4D5C-9F0A-B134B8B5175F}">
  <a:tblStyle styleId="{47B0F411-8AFF-4D5C-9F0A-B134B8B5175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RobotoMono-bold.fntdata"/><Relationship Id="rId82" Type="http://schemas.openxmlformats.org/officeDocument/2006/relationships/font" Target="fonts/RobotoMono-boldItalic.fntdata"/><Relationship Id="rId81" Type="http://schemas.openxmlformats.org/officeDocument/2006/relationships/font" Target="fonts/RobotoMon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font" Target="fonts/NanumGothic-regular.fntdata"/><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font" Target="fonts/RobotoMono-regular.fntdata"/><Relationship Id="rId34" Type="http://schemas.openxmlformats.org/officeDocument/2006/relationships/slide" Target="slides/slide28.xml"/><Relationship Id="rId78" Type="http://schemas.openxmlformats.org/officeDocument/2006/relationships/font" Target="fonts/NanumGothic-bold.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afternoon everyone and welcome to this talk. The talk is titled WebKits JIT </a:t>
            </a:r>
            <a:r>
              <a:rPr lang="en"/>
              <a:t>compilation</a:t>
            </a:r>
            <a:r>
              <a:rPr lang="en"/>
              <a:t> however a lot of the initial slides will be </a:t>
            </a:r>
            <a:r>
              <a:rPr lang="en"/>
              <a:t>applicable</a:t>
            </a:r>
            <a:r>
              <a:rPr lang="en"/>
              <a:t> to other engines jit compilers too. We’ll talk about the motivation behind JIT compilation and see a couple of bugs that arise in jit compilers</a:t>
            </a:r>
            <a:endParaRPr/>
          </a:p>
          <a:p>
            <a:pPr indent="0" lvl="0" marL="0" rtl="0" algn="l">
              <a:spcBef>
                <a:spcPts val="0"/>
              </a:spcBef>
              <a:spcAft>
                <a:spcPts val="0"/>
              </a:spcAft>
              <a:buNone/>
            </a:pPr>
            <a:r>
              <a:rPr lang="en"/>
              <a:t>Hopefully everyone can have some takeaways from this regardless of their experience levels with browsers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e7abfb5587_27_5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e7abfb5587_27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e7abfb5587_27_22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e7abfb5587_27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e7abfb5587_27_281: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e7abfb5587_27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e7abfb5587_27_29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e7abfb5587_27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e7abfb5587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e7abfb55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e7abfb5587_0_3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e7abfb558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e7abfb5587_0_6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e7abfb558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e7abfb5587_0_1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e7abfb5587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e7abfb5587_0_9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e7abfb5587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e7abfb5587_0_16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e7abfb5587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48b4e076b2_0_11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48b4e076b2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whoami ? My naoame is Vignesh Rao and I work as a </a:t>
            </a:r>
            <a:r>
              <a:rPr lang="en"/>
              <a:t>vulnerability</a:t>
            </a:r>
            <a:r>
              <a:rPr lang="en"/>
              <a:t> researcher for Exodus intelligence where most of my research has been around browsers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e7abfb5587_27_36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e7abfb5587_27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e7abfb5587_27_35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e7abfb5587_27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Slow to gen code, one of the reasons is that bytecode does not store opcode dependency info so there is a need for a new rep. This is called IR and the compiler first has to convert bc to IR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48f65ef217_0_1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48f65ef21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Javi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a user visits a web, at some point some JavaScript code might be downloaded. This means that all the machinery in Safari is getting ready to start running JS code. The first thing that comes into play is the parser. Given that the script has no syntax errors, it will turn the javascript script into bytecode. A variable assignment will have a certain bytecode assigned to it or an addition of two integers will have a different bytecode. Even an addition of an integer and a double. Even an addition of a double with an object will have a different bytecode representation. This bytecode is then fed into the interpreter which has knowledge of how to run the bytecode in the target architecture. However, because each bytecode is different, it also comes with </a:t>
            </a:r>
            <a:r>
              <a:rPr lang="en"/>
              <a:t>profiling</a:t>
            </a:r>
            <a:r>
              <a:rPr lang="en"/>
              <a:t>. This is, among other pieces of data, the types of the values that are being used and so, we enter the JIT Compiler. Better and faster code will be compiled at runtime in the background while all the JS engine is executing. If one of those assumptions broke, then the code is thrown away and jumps back to the interpreter to re-profile the bytecode if possible.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Guide through an example of 1+1 and 1+Object to show Interpreter vs JIT Compiler.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a user visits a webpage the source js code is “downloaded” by the browser and then passed over to the js engine. All the browser engines start by converting the source into a format that is more readable and workable by the engine. This process is called parsing. The engine parses the source code into a representation called bytecode. Thus the parser consumes the raw source and converts it into bytecode which it outputs. Next the bytecode is consumed by the interpreter and at this point the js code “executing”. However the interpreter is slow as it has to handle all the cases that might arise in the JS source. For example the “add” operation in js can be an addition of integers, floats , objects or any permutation of these. Thus the interpreter needs to be aware about how to handle this in each case and this leads to it becoming very slow as it has to do a lot of checks to see the types of the operands that are being passed in order to determine which path is to be taken. Modern webpages use huge amount of JS and in many cases large part of the js code runs in a loop. Thus each engine comes with a jit compiler which can compile the JS (or parts of it) into native code and apply many optimizations which will enable it to run faster. For compilation however, its necessary that type information be present so its the job of the interpreter to profile the bytecode and observe which all types are seen at a call site. With this information, the JIT compiler can apply heavy optimizations to the bytecode and eventually convert it into machine code . However it is possible that during runtime, some assumptions made by the compiler might be broken because of different types of objects or a change in the environment. In such a case the engine will throw out the jit compiled code and resume execution in the slow interpreter which handles all the cases.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48f65ef217_0_1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48f65ef21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JavaScriptCore has many execution Tiers. We can see in the image how we go from the interpreter to JIT pipeline. LLINT and the Baseline compiler are execution tiers that generate code faster but run it slower. Whereas DFG and JIT do compile code based on certain code usage assumptions to run faster code but take a bit longer to generate.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48f65ef217_0_2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48f65ef21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Bytecode is not suitable for optimizing compilers. Hence we need </a:t>
            </a:r>
            <a:r>
              <a:rPr lang="en"/>
              <a:t>another</a:t>
            </a:r>
            <a:r>
              <a:rPr lang="en"/>
              <a:t> form to represent the code in a compiler friendly manner. This form is called a Compiler IR and different compilers use Different IRs.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Very quickly and for completion, in this slide we can see which execution tiers use which Intermediate Representations: LLINT and Baseline rely on bytecode, DFG has its own DFG IR and FTL uses B3 (barebones backend and Assembly IR)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FTL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74ac08c8a2_1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74ac08c8a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e7abfb5587_27_46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e7abfb5587_27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7c9bc31d67c4d155_3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7c9bc31d67c4d155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e7abfb5587_27_44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e7abfb5587_27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can be thought of as a type of </a:t>
            </a:r>
            <a:r>
              <a:rPr lang="en"/>
              <a:t>interpreter</a:t>
            </a:r>
            <a:r>
              <a:rPr lang="en"/>
              <a:t>. It does not execute the code per se, but it sort of does a partial execution to give information about a specific aspect of the code.  For eg, in our now </a:t>
            </a:r>
            <a:r>
              <a:rPr lang="en"/>
              <a:t>familiar</a:t>
            </a:r>
            <a:r>
              <a:rPr lang="en"/>
              <a:t> case of let sum = a + b, if a and b are numbers then sum is also going to be a number. The process of finding this out is called AI</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e7abfb5587_27_6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e7abfb5587_27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e7abfb5587_0_19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e7abfb5587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our focus is going to be on the JavaScript engine today. Now js is an untyped and interpreted lang. This means that when we have a statement like x = a + b, first its converted into something called bytecode and this bytecode is then executed by the interpreter. The bytecode is </a:t>
            </a:r>
            <a:r>
              <a:rPr lang="en"/>
              <a:t>basically</a:t>
            </a:r>
            <a:r>
              <a:rPr lang="en"/>
              <a:t> a lower level representation of the JS code some what similar to syntax as assembly code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e7abfb5587_27_60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e7abfb5587_27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e7abfb5587_27_48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e7abfb5587_27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e7abfb5587_27_47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2e7abfb5587_27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e7abfb5587_27_47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2e7abfb5587_27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e7abfb5587_27_5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e7abfb5587_27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e7abfb5587_27_5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e7abfb5587_27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e7abfb5587_27_48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e7abfb5587_27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e7abfb5587_27_53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2e7abfb5587_27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e7abfb5587_27_55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e7abfb5587_27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e7abfb5587_27_57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e7abfb5587_27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e7abfb5587_27_77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e7abfb5587_27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those who are curious this is what JSC bytecode looks like. You can see each bytecode statement has a instruction and operand</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e7abfb5587_27_58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e7abfb5587_27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e7abfb5587_27_58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2e7abfb5587_27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e7abfb5587_27_60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2e7abfb5587_27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e7abfb5587_27_6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2e7abfb5587_27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e7abfb5587_27_63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e7abfb5587_27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e7abfb5587_27_65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2e7abfb5587_27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e7abfb5587_27_66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2e7abfb5587_27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e7abfb5587_27_67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2e7abfb5587_27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e7abfb5587_27_68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2e7abfb5587_27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2e7abfb5587_27_70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2e7abfb5587_27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e7abfb5587_0_24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e7abfb5587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interpreter operates on the bc. Simple way to look at it is to imagine the interpreter as a big switch case where each case handles a specific instruction. </a:t>
            </a:r>
            <a:r>
              <a:rPr lang="en"/>
              <a:t>Typically</a:t>
            </a:r>
            <a:r>
              <a:rPr lang="en"/>
              <a:t> each instruction has a handler .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2e7abfb5587_27_71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2e7abfb5587_27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2e7abfb5587_27_73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2e7abfb5587_27_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e7abfb5587_27_73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e7abfb5587_27_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2e7abfb5587_27_74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2e7abfb5587_27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2e7abfb5587_27_75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2e7abfb5587_27_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e7abfb5587_27_76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2e7abfb5587_27_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2e7dbeeecba_1_7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2e7dbeeecba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248b4e076b2_0_49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248b4e076b2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When we were looking at the previous bug we came across this function. compileGetByValonFloatTypedArray</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28a13e8da74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28a13e8da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8b4e4b7320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28b4e4b73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74c56c2879_0_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74c56c28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interpreter will fetch an instruction from the bc array into the prog counter, find out the handler for that bytecode and execute it and finally increment pc so that it points to the next bytecide op</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28b4e4b7320_0_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28b4e4b732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28b4e4b7320_0_7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28b4e4b7320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248d4f66f38_1_58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248d4f66f38_1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248d4f66f38_1_59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248d4f66f38_1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248b4e076b2_0_50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248b4e076b2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code basically subtracts negative 2**50 which is same as adding 2**50. However this operation is without any checkes whatsoever and the resutl of the GetByVal is fully controlled by us</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248b4e076b2_0_5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248b4e076b2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Thus if a value like that on the left is provided as the input, the number tag will be subtracted and the fffe will cancel out leaving all the top bits unset. As we saw before, all top bits unset means that this JSValue is a pointer. Hence we are now able to create pointers out of thin air!</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2e7abfb5587_27_77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2e7abfb5587_27_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274c56c2879_0_5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274c56c2879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2e7d327450c_5_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2e7d327450c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248d4f66f38_1_56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248d4f66f38_1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e7abfb5587_27_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e7abfb5587_27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248f65ef217_0_20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248f65ef217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e7abfb5587_27_1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e7abfb5587_27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e7abfb5587_27_3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e7abfb5587_27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211083" y="3734935"/>
            <a:ext cx="4468800" cy="564300"/>
          </a:xfrm>
          <a:prstGeom prst="rect">
            <a:avLst/>
          </a:prstGeom>
        </p:spPr>
        <p:txBody>
          <a:bodyPr anchorCtr="0" anchor="b" bIns="91425" lIns="91425" spcFirstLastPara="1" rIns="91425" wrap="square" tIns="91425">
            <a:normAutofit/>
          </a:bodyPr>
          <a:lstStyle>
            <a:lvl1pPr lvl="0">
              <a:spcBef>
                <a:spcPts val="0"/>
              </a:spcBef>
              <a:spcAft>
                <a:spcPts val="0"/>
              </a:spcAft>
              <a:buClr>
                <a:srgbClr val="CC0000"/>
              </a:buClr>
              <a:buSzPts val="2400"/>
              <a:buNone/>
              <a:defRPr sz="2400">
                <a:solidFill>
                  <a:srgbClr val="CC0000"/>
                </a:solidFill>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p:txBody>
      </p:sp>
      <p:sp>
        <p:nvSpPr>
          <p:cNvPr id="13" name="Google Shape;13;p2"/>
          <p:cNvSpPr txBox="1"/>
          <p:nvPr>
            <p:ph idx="1" type="subTitle"/>
          </p:nvPr>
        </p:nvSpPr>
        <p:spPr>
          <a:xfrm>
            <a:off x="1219725" y="4221396"/>
            <a:ext cx="3225300" cy="388200"/>
          </a:xfrm>
          <a:prstGeom prst="rect">
            <a:avLst/>
          </a:prstGeom>
        </p:spPr>
        <p:txBody>
          <a:bodyPr anchorCtr="0" anchor="ctr" bIns="91425" lIns="91425" spcFirstLastPara="1" rIns="91425" wrap="square" tIns="91425">
            <a:normAutofit/>
          </a:bodyPr>
          <a:lstStyle>
            <a:lvl1pPr lvl="0">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pic>
        <p:nvPicPr>
          <p:cNvPr id="14" name="Google Shape;14;p2"/>
          <p:cNvPicPr preferRelativeResize="0"/>
          <p:nvPr/>
        </p:nvPicPr>
        <p:blipFill>
          <a:blip r:embed="rId2">
            <a:alphaModFix/>
          </a:blip>
          <a:stretch>
            <a:fillRect/>
          </a:stretch>
        </p:blipFill>
        <p:spPr>
          <a:xfrm>
            <a:off x="716654" y="702225"/>
            <a:ext cx="3088549" cy="756825"/>
          </a:xfrm>
          <a:prstGeom prst="rect">
            <a:avLst/>
          </a:prstGeom>
          <a:noFill/>
          <a:ln>
            <a:noFill/>
          </a:ln>
        </p:spPr>
      </p:pic>
      <p:sp>
        <p:nvSpPr>
          <p:cNvPr id="15" name="Google Shape;15;p2"/>
          <p:cNvSpPr txBox="1"/>
          <p:nvPr>
            <p:ph idx="12" type="sldNum"/>
          </p:nvPr>
        </p:nvSpPr>
        <p:spPr>
          <a:xfrm>
            <a:off x="42976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cxnSp>
        <p:nvCxnSpPr>
          <p:cNvPr id="16" name="Google Shape;16;p2"/>
          <p:cNvCxnSpPr/>
          <p:nvPr/>
        </p:nvCxnSpPr>
        <p:spPr>
          <a:xfrm>
            <a:off x="735150" y="1452900"/>
            <a:ext cx="0" cy="5405100"/>
          </a:xfrm>
          <a:prstGeom prst="straightConnector1">
            <a:avLst/>
          </a:prstGeom>
          <a:noFill/>
          <a:ln cap="flat" cmpd="sng" w="28575">
            <a:solidFill>
              <a:schemeClr val="dk2"/>
            </a:solidFill>
            <a:prstDash val="solid"/>
            <a:round/>
            <a:headEnd len="med" w="med" type="none"/>
            <a:tailEnd len="med" w="med" type="none"/>
          </a:ln>
        </p:spPr>
      </p:cxnSp>
      <p:sp>
        <p:nvSpPr>
          <p:cNvPr id="17" name="Google Shape;17;p2"/>
          <p:cNvSpPr txBox="1"/>
          <p:nvPr>
            <p:ph idx="2" type="subTitle"/>
          </p:nvPr>
        </p:nvSpPr>
        <p:spPr>
          <a:xfrm>
            <a:off x="1219725" y="4549059"/>
            <a:ext cx="3225300" cy="3882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4202967"/>
            <a:ext cx="8520600" cy="1734300"/>
          </a:xfrm>
          <a:prstGeom prst="rect">
            <a:avLst/>
          </a:prstGeom>
        </p:spPr>
        <p:txBody>
          <a:bodyPr anchorCtr="0" anchor="ctr" bIns="91425" lIns="91425" spcFirstLastPara="1" rIns="91425" wrap="square" tIns="91425">
            <a:normAutofit/>
          </a:bodyPr>
          <a:lstStyle>
            <a:lvl1pPr indent="-342900" lvl="0" marL="457200" algn="ctr">
              <a:spcBef>
                <a:spcPts val="0"/>
              </a:spcBef>
              <a:spcAft>
                <a:spcPts val="0"/>
              </a:spcAft>
              <a:buSzPts val="1800"/>
              <a:buChar char="∗"/>
              <a:defRPr/>
            </a:lvl1pPr>
            <a:lvl2pPr indent="-323850" lvl="1" marL="914400" algn="ctr">
              <a:spcBef>
                <a:spcPts val="0"/>
              </a:spcBef>
              <a:spcAft>
                <a:spcPts val="0"/>
              </a:spcAft>
              <a:buSzPts val="1500"/>
              <a:buChar char="∗"/>
              <a:defRPr/>
            </a:lvl2pPr>
            <a:lvl3pPr indent="-323850" lvl="2" marL="1371600" algn="ctr">
              <a:spcBef>
                <a:spcPts val="0"/>
              </a:spcBef>
              <a:spcAft>
                <a:spcPts val="0"/>
              </a:spcAft>
              <a:buSzPts val="1500"/>
              <a:buChar char="∗"/>
              <a:defRPr/>
            </a:lvl3pPr>
            <a:lvl4pPr indent="-323850" lvl="3" marL="1828800" algn="ctr">
              <a:spcBef>
                <a:spcPts val="0"/>
              </a:spcBef>
              <a:spcAft>
                <a:spcPts val="0"/>
              </a:spcAft>
              <a:buSzPts val="1500"/>
              <a:buChar char="∗"/>
              <a:defRPr/>
            </a:lvl4pPr>
            <a:lvl5pPr indent="-323850" lvl="4" marL="2286000" algn="ctr">
              <a:spcBef>
                <a:spcPts val="0"/>
              </a:spcBef>
              <a:spcAft>
                <a:spcPts val="0"/>
              </a:spcAft>
              <a:buSzPts val="1500"/>
              <a:buChar char="∗"/>
              <a:defRPr/>
            </a:lvl5pPr>
            <a:lvl6pPr indent="-323850" lvl="5" marL="2743200" algn="ctr">
              <a:spcBef>
                <a:spcPts val="0"/>
              </a:spcBef>
              <a:spcAft>
                <a:spcPts val="0"/>
              </a:spcAft>
              <a:buSzPts val="1500"/>
              <a:buChar char="∗"/>
              <a:defRPr/>
            </a:lvl6pPr>
            <a:lvl7pPr indent="-323850" lvl="6" marL="3200400" algn="ctr">
              <a:spcBef>
                <a:spcPts val="0"/>
              </a:spcBef>
              <a:spcAft>
                <a:spcPts val="0"/>
              </a:spcAft>
              <a:buSzPts val="1500"/>
              <a:buChar char="∗"/>
              <a:defRPr/>
            </a:lvl7pPr>
            <a:lvl8pPr indent="-323850" lvl="7" marL="3657600" algn="ctr">
              <a:spcBef>
                <a:spcPts val="0"/>
              </a:spcBef>
              <a:spcAft>
                <a:spcPts val="0"/>
              </a:spcAft>
              <a:buSzPts val="1500"/>
              <a:buChar char="∗"/>
              <a:defRPr/>
            </a:lvl8pPr>
            <a:lvl9pPr indent="-323850" lvl="8" marL="4114800" algn="ctr">
              <a:spcBef>
                <a:spcPts val="0"/>
              </a:spcBef>
              <a:spcAft>
                <a:spcPts val="0"/>
              </a:spcAft>
              <a:buSzPts val="1500"/>
              <a:buChar char="∗"/>
              <a:defRPr/>
            </a:lvl9pPr>
          </a:lstStyle>
          <a:p/>
        </p:txBody>
      </p:sp>
      <p:sp>
        <p:nvSpPr>
          <p:cNvPr id="52" name="Google Shape;52;p11"/>
          <p:cNvSpPr txBox="1"/>
          <p:nvPr>
            <p:ph idx="12" type="sldNum"/>
          </p:nvPr>
        </p:nvSpPr>
        <p:spPr>
          <a:xfrm>
            <a:off x="42976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42976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3"/>
          <p:cNvSpPr txBox="1"/>
          <p:nvPr>
            <p:ph type="title"/>
          </p:nvPr>
        </p:nvSpPr>
        <p:spPr>
          <a:xfrm>
            <a:off x="311700" y="2867800"/>
            <a:ext cx="8520600" cy="1122300"/>
          </a:xfrm>
          <a:prstGeom prst="rect">
            <a:avLst/>
          </a:prstGeom>
        </p:spPr>
        <p:txBody>
          <a:bodyPr anchorCtr="0" anchor="ctr" bIns="91425" lIns="91425" spcFirstLastPara="1" rIns="91425" wrap="square" tIns="91425">
            <a:normAutofit/>
          </a:bodyPr>
          <a:lstStyle>
            <a:lvl1pPr lvl="0" algn="ctr">
              <a:spcBef>
                <a:spcPts val="0"/>
              </a:spcBef>
              <a:spcAft>
                <a:spcPts val="0"/>
              </a:spcAft>
              <a:buClr>
                <a:srgbClr val="CC0000"/>
              </a:buClr>
              <a:buSzPts val="3600"/>
              <a:buNone/>
              <a:defRPr sz="3600">
                <a:solidFill>
                  <a:srgbClr val="CC0000"/>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idx="12" type="sldNum"/>
          </p:nvPr>
        </p:nvSpPr>
        <p:spPr>
          <a:xfrm>
            <a:off x="42976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4"/>
          <p:cNvSpPr txBox="1"/>
          <p:nvPr>
            <p:ph idx="1" type="body"/>
          </p:nvPr>
        </p:nvSpPr>
        <p:spPr>
          <a:xfrm>
            <a:off x="732450" y="1597151"/>
            <a:ext cx="7679100" cy="42318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24" name="Google Shape;24;p4"/>
          <p:cNvSpPr txBox="1"/>
          <p:nvPr>
            <p:ph idx="12" type="sldNum"/>
          </p:nvPr>
        </p:nvSpPr>
        <p:spPr>
          <a:xfrm>
            <a:off x="42976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5"/>
          <p:cNvSpPr txBox="1"/>
          <p:nvPr>
            <p:ph idx="1" type="body"/>
          </p:nvPr>
        </p:nvSpPr>
        <p:spPr>
          <a:xfrm>
            <a:off x="311700" y="1536633"/>
            <a:ext cx="3999900" cy="45552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536633"/>
            <a:ext cx="3999900" cy="45552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42976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 name="Google Shape;32;p6"/>
          <p:cNvSpPr txBox="1"/>
          <p:nvPr>
            <p:ph idx="12" type="sldNum"/>
          </p:nvPr>
        </p:nvSpPr>
        <p:spPr>
          <a:xfrm>
            <a:off x="42976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740800"/>
            <a:ext cx="2808000" cy="1007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5" name="Google Shape;35;p7"/>
          <p:cNvSpPr txBox="1"/>
          <p:nvPr>
            <p:ph idx="1" type="body"/>
          </p:nvPr>
        </p:nvSpPr>
        <p:spPr>
          <a:xfrm>
            <a:off x="311700" y="1852800"/>
            <a:ext cx="2808000" cy="4239300"/>
          </a:xfrm>
          <a:prstGeom prst="rect">
            <a:avLst/>
          </a:prstGeom>
        </p:spPr>
        <p:txBody>
          <a:bodyPr anchorCtr="0" anchor="ctr"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42976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txBox="1"/>
          <p:nvPr>
            <p:ph type="title"/>
          </p:nvPr>
        </p:nvSpPr>
        <p:spPr>
          <a:xfrm>
            <a:off x="490250" y="600200"/>
            <a:ext cx="6367800" cy="54543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9" name="Google Shape;39;p8"/>
          <p:cNvSpPr txBox="1"/>
          <p:nvPr>
            <p:ph idx="12" type="sldNum"/>
          </p:nvPr>
        </p:nvSpPr>
        <p:spPr>
          <a:xfrm>
            <a:off x="42976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0" name="Shape 40"/>
        <p:cNvGrpSpPr/>
        <p:nvPr/>
      </p:nvGrpSpPr>
      <p:grpSpPr>
        <a:xfrm>
          <a:off x="0" y="0"/>
          <a:ext cx="0" cy="0"/>
          <a:chOff x="0" y="0"/>
          <a:chExt cx="0" cy="0"/>
        </a:xfrm>
      </p:grpSpPr>
      <p:sp>
        <p:nvSpPr>
          <p:cNvPr id="41" name="Google Shape;41;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9"/>
          <p:cNvSpPr txBox="1"/>
          <p:nvPr>
            <p:ph type="title"/>
          </p:nvPr>
        </p:nvSpPr>
        <p:spPr>
          <a:xfrm>
            <a:off x="265500" y="1644233"/>
            <a:ext cx="4045200" cy="1976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3737433"/>
            <a:ext cx="4045200" cy="1646700"/>
          </a:xfrm>
          <a:prstGeom prst="rect">
            <a:avLst/>
          </a:prstGeom>
        </p:spPr>
        <p:txBody>
          <a:bodyPr anchorCtr="0" anchor="ctr"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965433"/>
            <a:ext cx="3837000" cy="49269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45" name="Google Shape;45;p9"/>
          <p:cNvSpPr txBox="1"/>
          <p:nvPr>
            <p:ph idx="12" type="sldNum"/>
          </p:nvPr>
        </p:nvSpPr>
        <p:spPr>
          <a:xfrm>
            <a:off x="4297658" y="6217622"/>
            <a:ext cx="548700" cy="524700"/>
          </a:xfrm>
          <a:prstGeom prst="rect">
            <a:avLst/>
          </a:prstGeom>
        </p:spPr>
        <p:txBody>
          <a:bodyPr anchorCtr="0" anchor="ctr" bIns="91425" lIns="91425" spcFirstLastPara="1" rIns="91425" wrap="square" tIns="91425">
            <a:normAutofit/>
          </a:bodyPr>
          <a:lstStyle>
            <a:lvl1pPr lvl="0">
              <a:buNone/>
              <a:defRPr>
                <a:solidFill>
                  <a:srgbClr val="CC0000"/>
                </a:solidFill>
                <a:latin typeface="Nanum Gothic"/>
                <a:ea typeface="Nanum Gothic"/>
                <a:cs typeface="Nanum Gothic"/>
                <a:sym typeface="Nanum Gothic"/>
              </a:defRPr>
            </a:lvl1pPr>
            <a:lvl2pPr lvl="1">
              <a:buNone/>
              <a:defRPr>
                <a:solidFill>
                  <a:srgbClr val="CC0000"/>
                </a:solidFill>
                <a:latin typeface="Nanum Gothic"/>
                <a:ea typeface="Nanum Gothic"/>
                <a:cs typeface="Nanum Gothic"/>
                <a:sym typeface="Nanum Gothic"/>
              </a:defRPr>
            </a:lvl2pPr>
            <a:lvl3pPr lvl="2">
              <a:buNone/>
              <a:defRPr>
                <a:solidFill>
                  <a:srgbClr val="CC0000"/>
                </a:solidFill>
                <a:latin typeface="Nanum Gothic"/>
                <a:ea typeface="Nanum Gothic"/>
                <a:cs typeface="Nanum Gothic"/>
                <a:sym typeface="Nanum Gothic"/>
              </a:defRPr>
            </a:lvl3pPr>
            <a:lvl4pPr lvl="3">
              <a:buNone/>
              <a:defRPr>
                <a:solidFill>
                  <a:srgbClr val="CC0000"/>
                </a:solidFill>
                <a:latin typeface="Nanum Gothic"/>
                <a:ea typeface="Nanum Gothic"/>
                <a:cs typeface="Nanum Gothic"/>
                <a:sym typeface="Nanum Gothic"/>
              </a:defRPr>
            </a:lvl4pPr>
            <a:lvl5pPr lvl="4">
              <a:buNone/>
              <a:defRPr>
                <a:solidFill>
                  <a:srgbClr val="CC0000"/>
                </a:solidFill>
                <a:latin typeface="Nanum Gothic"/>
                <a:ea typeface="Nanum Gothic"/>
                <a:cs typeface="Nanum Gothic"/>
                <a:sym typeface="Nanum Gothic"/>
              </a:defRPr>
            </a:lvl5pPr>
            <a:lvl6pPr lvl="5">
              <a:buNone/>
              <a:defRPr>
                <a:solidFill>
                  <a:srgbClr val="CC0000"/>
                </a:solidFill>
                <a:latin typeface="Nanum Gothic"/>
                <a:ea typeface="Nanum Gothic"/>
                <a:cs typeface="Nanum Gothic"/>
                <a:sym typeface="Nanum Gothic"/>
              </a:defRPr>
            </a:lvl6pPr>
            <a:lvl7pPr lvl="6">
              <a:buNone/>
              <a:defRPr>
                <a:solidFill>
                  <a:srgbClr val="CC0000"/>
                </a:solidFill>
                <a:latin typeface="Nanum Gothic"/>
                <a:ea typeface="Nanum Gothic"/>
                <a:cs typeface="Nanum Gothic"/>
                <a:sym typeface="Nanum Gothic"/>
              </a:defRPr>
            </a:lvl7pPr>
            <a:lvl8pPr lvl="7">
              <a:buNone/>
              <a:defRPr>
                <a:solidFill>
                  <a:srgbClr val="CC0000"/>
                </a:solidFill>
                <a:latin typeface="Nanum Gothic"/>
                <a:ea typeface="Nanum Gothic"/>
                <a:cs typeface="Nanum Gothic"/>
                <a:sym typeface="Nanum Gothic"/>
              </a:defRPr>
            </a:lvl8pPr>
            <a:lvl9pPr lvl="8">
              <a:buNone/>
              <a:defRPr>
                <a:solidFill>
                  <a:srgbClr val="CC0000"/>
                </a:solidFill>
                <a:latin typeface="Nanum Gothic"/>
                <a:ea typeface="Nanum Gothic"/>
                <a:cs typeface="Nanum Gothic"/>
                <a:sym typeface="Nanum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5640767"/>
            <a:ext cx="5998800" cy="80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42976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4" Type="http://schemas.openxmlformats.org/officeDocument/2006/relationships/theme" Target="../theme/theme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rgbClr val="CC0000"/>
              </a:buClr>
              <a:buSzPts val="2800"/>
              <a:buFont typeface="Nanum Gothic"/>
              <a:buNone/>
              <a:defRPr sz="2800">
                <a:solidFill>
                  <a:srgbClr val="CC0000"/>
                </a:solidFill>
                <a:latin typeface="Nanum Gothic"/>
                <a:ea typeface="Nanum Gothic"/>
                <a:cs typeface="Nanum Gothic"/>
                <a:sym typeface="Nanum Gothic"/>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732450" y="1597151"/>
            <a:ext cx="7679100" cy="4231800"/>
          </a:xfrm>
          <a:prstGeom prst="rect">
            <a:avLst/>
          </a:prstGeom>
          <a:noFill/>
          <a:ln>
            <a:noFill/>
          </a:ln>
        </p:spPr>
        <p:txBody>
          <a:bodyPr anchorCtr="0" anchor="ctr" bIns="91425" lIns="91425" spcFirstLastPara="1" rIns="91425" wrap="square" tIns="91425">
            <a:normAutofit/>
          </a:bodyPr>
          <a:lstStyle>
            <a:lvl1pPr indent="-342900" lvl="0" marL="457200">
              <a:lnSpc>
                <a:spcPct val="115000"/>
              </a:lnSpc>
              <a:spcBef>
                <a:spcPts val="0"/>
              </a:spcBef>
              <a:spcAft>
                <a:spcPts val="0"/>
              </a:spcAft>
              <a:buClr>
                <a:srgbClr val="CC0000"/>
              </a:buClr>
              <a:buSzPts val="1800"/>
              <a:buFont typeface="Nanum Gothic"/>
              <a:buChar char="∗"/>
              <a:defRPr sz="1800">
                <a:solidFill>
                  <a:schemeClr val="dk1"/>
                </a:solidFill>
                <a:latin typeface="Nanum Gothic"/>
                <a:ea typeface="Nanum Gothic"/>
                <a:cs typeface="Nanum Gothic"/>
                <a:sym typeface="Nanum Gothic"/>
              </a:defRPr>
            </a:lvl1pPr>
            <a:lvl2pPr indent="-323850" lvl="1" marL="914400">
              <a:lnSpc>
                <a:spcPct val="115000"/>
              </a:lnSpc>
              <a:spcBef>
                <a:spcPts val="0"/>
              </a:spcBef>
              <a:spcAft>
                <a:spcPts val="0"/>
              </a:spcAft>
              <a:buClr>
                <a:srgbClr val="CC0000"/>
              </a:buClr>
              <a:buSzPts val="1500"/>
              <a:buFont typeface="Nanum Gothic"/>
              <a:buChar char="∗"/>
              <a:defRPr sz="1500">
                <a:solidFill>
                  <a:schemeClr val="dk1"/>
                </a:solidFill>
                <a:latin typeface="Nanum Gothic"/>
                <a:ea typeface="Nanum Gothic"/>
                <a:cs typeface="Nanum Gothic"/>
                <a:sym typeface="Nanum Gothic"/>
              </a:defRPr>
            </a:lvl2pPr>
            <a:lvl3pPr indent="-323850" lvl="2" marL="1371600">
              <a:lnSpc>
                <a:spcPct val="115000"/>
              </a:lnSpc>
              <a:spcBef>
                <a:spcPts val="0"/>
              </a:spcBef>
              <a:spcAft>
                <a:spcPts val="0"/>
              </a:spcAft>
              <a:buClr>
                <a:srgbClr val="CC0000"/>
              </a:buClr>
              <a:buSzPts val="1500"/>
              <a:buFont typeface="Nanum Gothic"/>
              <a:buChar char="∗"/>
              <a:defRPr sz="1500">
                <a:solidFill>
                  <a:schemeClr val="dk1"/>
                </a:solidFill>
                <a:latin typeface="Nanum Gothic"/>
                <a:ea typeface="Nanum Gothic"/>
                <a:cs typeface="Nanum Gothic"/>
                <a:sym typeface="Nanum Gothic"/>
              </a:defRPr>
            </a:lvl3pPr>
            <a:lvl4pPr indent="-323850" lvl="3" marL="1828800">
              <a:lnSpc>
                <a:spcPct val="115000"/>
              </a:lnSpc>
              <a:spcBef>
                <a:spcPts val="0"/>
              </a:spcBef>
              <a:spcAft>
                <a:spcPts val="0"/>
              </a:spcAft>
              <a:buClr>
                <a:srgbClr val="CC0000"/>
              </a:buClr>
              <a:buSzPts val="1500"/>
              <a:buFont typeface="Nanum Gothic"/>
              <a:buChar char="∗"/>
              <a:defRPr sz="1500">
                <a:solidFill>
                  <a:schemeClr val="dk1"/>
                </a:solidFill>
                <a:latin typeface="Nanum Gothic"/>
                <a:ea typeface="Nanum Gothic"/>
                <a:cs typeface="Nanum Gothic"/>
                <a:sym typeface="Nanum Gothic"/>
              </a:defRPr>
            </a:lvl4pPr>
            <a:lvl5pPr indent="-323850" lvl="4" marL="2286000">
              <a:lnSpc>
                <a:spcPct val="115000"/>
              </a:lnSpc>
              <a:spcBef>
                <a:spcPts val="0"/>
              </a:spcBef>
              <a:spcAft>
                <a:spcPts val="0"/>
              </a:spcAft>
              <a:buClr>
                <a:srgbClr val="CC0000"/>
              </a:buClr>
              <a:buSzPts val="1500"/>
              <a:buFont typeface="Nanum Gothic"/>
              <a:buChar char="∗"/>
              <a:defRPr sz="1500">
                <a:solidFill>
                  <a:schemeClr val="dk1"/>
                </a:solidFill>
                <a:latin typeface="Nanum Gothic"/>
                <a:ea typeface="Nanum Gothic"/>
                <a:cs typeface="Nanum Gothic"/>
                <a:sym typeface="Nanum Gothic"/>
              </a:defRPr>
            </a:lvl5pPr>
            <a:lvl6pPr indent="-323850" lvl="5" marL="2743200">
              <a:lnSpc>
                <a:spcPct val="115000"/>
              </a:lnSpc>
              <a:spcBef>
                <a:spcPts val="0"/>
              </a:spcBef>
              <a:spcAft>
                <a:spcPts val="0"/>
              </a:spcAft>
              <a:buClr>
                <a:srgbClr val="CC0000"/>
              </a:buClr>
              <a:buSzPts val="1500"/>
              <a:buFont typeface="Nanum Gothic"/>
              <a:buChar char="∗"/>
              <a:defRPr sz="1500">
                <a:solidFill>
                  <a:schemeClr val="dk1"/>
                </a:solidFill>
                <a:latin typeface="Nanum Gothic"/>
                <a:ea typeface="Nanum Gothic"/>
                <a:cs typeface="Nanum Gothic"/>
                <a:sym typeface="Nanum Gothic"/>
              </a:defRPr>
            </a:lvl6pPr>
            <a:lvl7pPr indent="-323850" lvl="6" marL="3200400">
              <a:lnSpc>
                <a:spcPct val="115000"/>
              </a:lnSpc>
              <a:spcBef>
                <a:spcPts val="0"/>
              </a:spcBef>
              <a:spcAft>
                <a:spcPts val="0"/>
              </a:spcAft>
              <a:buClr>
                <a:srgbClr val="CC0000"/>
              </a:buClr>
              <a:buSzPts val="1500"/>
              <a:buFont typeface="Nanum Gothic"/>
              <a:buChar char="∗"/>
              <a:defRPr sz="1500">
                <a:solidFill>
                  <a:schemeClr val="dk1"/>
                </a:solidFill>
                <a:latin typeface="Nanum Gothic"/>
                <a:ea typeface="Nanum Gothic"/>
                <a:cs typeface="Nanum Gothic"/>
                <a:sym typeface="Nanum Gothic"/>
              </a:defRPr>
            </a:lvl7pPr>
            <a:lvl8pPr indent="-323850" lvl="7" marL="3657600">
              <a:lnSpc>
                <a:spcPct val="115000"/>
              </a:lnSpc>
              <a:spcBef>
                <a:spcPts val="0"/>
              </a:spcBef>
              <a:spcAft>
                <a:spcPts val="0"/>
              </a:spcAft>
              <a:buClr>
                <a:srgbClr val="CC0000"/>
              </a:buClr>
              <a:buSzPts val="1500"/>
              <a:buFont typeface="Nanum Gothic"/>
              <a:buChar char="∗"/>
              <a:defRPr sz="1500">
                <a:solidFill>
                  <a:schemeClr val="dk1"/>
                </a:solidFill>
                <a:latin typeface="Nanum Gothic"/>
                <a:ea typeface="Nanum Gothic"/>
                <a:cs typeface="Nanum Gothic"/>
                <a:sym typeface="Nanum Gothic"/>
              </a:defRPr>
            </a:lvl8pPr>
            <a:lvl9pPr indent="-323850" lvl="8" marL="4114800">
              <a:lnSpc>
                <a:spcPct val="115000"/>
              </a:lnSpc>
              <a:spcBef>
                <a:spcPts val="0"/>
              </a:spcBef>
              <a:spcAft>
                <a:spcPts val="0"/>
              </a:spcAft>
              <a:buClr>
                <a:srgbClr val="CC0000"/>
              </a:buClr>
              <a:buSzPts val="1500"/>
              <a:buFont typeface="Nanum Gothic"/>
              <a:buChar char="∗"/>
              <a:defRPr sz="1500">
                <a:solidFill>
                  <a:schemeClr val="dk1"/>
                </a:solidFill>
                <a:latin typeface="Nanum Gothic"/>
                <a:ea typeface="Nanum Gothic"/>
                <a:cs typeface="Nanum Gothic"/>
                <a:sym typeface="Nanum Gothic"/>
              </a:defRPr>
            </a:lvl9pPr>
          </a:lstStyle>
          <a:p/>
        </p:txBody>
      </p:sp>
      <p:sp>
        <p:nvSpPr>
          <p:cNvPr id="8" name="Google Shape;8;p1"/>
          <p:cNvSpPr txBox="1"/>
          <p:nvPr>
            <p:ph idx="12" type="sldNum"/>
          </p:nvPr>
        </p:nvSpPr>
        <p:spPr>
          <a:xfrm>
            <a:off x="4297658" y="6217622"/>
            <a:ext cx="548700" cy="524700"/>
          </a:xfrm>
          <a:prstGeom prst="rect">
            <a:avLst/>
          </a:prstGeom>
          <a:noFill/>
          <a:ln>
            <a:noFill/>
          </a:ln>
        </p:spPr>
        <p:txBody>
          <a:bodyPr anchorCtr="0" anchor="ctr" bIns="91425" lIns="91425" spcFirstLastPara="1" rIns="91425" wrap="square" tIns="91425">
            <a:normAutofit/>
          </a:bodyPr>
          <a:lstStyle>
            <a:lvl1pPr lvl="0" algn="ctr">
              <a:buNone/>
              <a:defRPr sz="1000">
                <a:solidFill>
                  <a:srgbClr val="CC0000"/>
                </a:solidFill>
                <a:latin typeface="Nanum Gothic"/>
                <a:ea typeface="Nanum Gothic"/>
                <a:cs typeface="Nanum Gothic"/>
                <a:sym typeface="Nanum Gothic"/>
              </a:defRPr>
            </a:lvl1pPr>
            <a:lvl2pPr lvl="1" algn="ctr">
              <a:buNone/>
              <a:defRPr sz="1000">
                <a:solidFill>
                  <a:srgbClr val="CC0000"/>
                </a:solidFill>
                <a:latin typeface="Nanum Gothic"/>
                <a:ea typeface="Nanum Gothic"/>
                <a:cs typeface="Nanum Gothic"/>
                <a:sym typeface="Nanum Gothic"/>
              </a:defRPr>
            </a:lvl2pPr>
            <a:lvl3pPr lvl="2" algn="ctr">
              <a:buNone/>
              <a:defRPr sz="1000">
                <a:solidFill>
                  <a:srgbClr val="CC0000"/>
                </a:solidFill>
                <a:latin typeface="Nanum Gothic"/>
                <a:ea typeface="Nanum Gothic"/>
                <a:cs typeface="Nanum Gothic"/>
                <a:sym typeface="Nanum Gothic"/>
              </a:defRPr>
            </a:lvl3pPr>
            <a:lvl4pPr lvl="3" algn="ctr">
              <a:buNone/>
              <a:defRPr sz="1000">
                <a:solidFill>
                  <a:srgbClr val="CC0000"/>
                </a:solidFill>
                <a:latin typeface="Nanum Gothic"/>
                <a:ea typeface="Nanum Gothic"/>
                <a:cs typeface="Nanum Gothic"/>
                <a:sym typeface="Nanum Gothic"/>
              </a:defRPr>
            </a:lvl4pPr>
            <a:lvl5pPr lvl="4" algn="ctr">
              <a:buNone/>
              <a:defRPr sz="1000">
                <a:solidFill>
                  <a:srgbClr val="CC0000"/>
                </a:solidFill>
                <a:latin typeface="Nanum Gothic"/>
                <a:ea typeface="Nanum Gothic"/>
                <a:cs typeface="Nanum Gothic"/>
                <a:sym typeface="Nanum Gothic"/>
              </a:defRPr>
            </a:lvl5pPr>
            <a:lvl6pPr lvl="5" algn="ctr">
              <a:buNone/>
              <a:defRPr sz="1000">
                <a:solidFill>
                  <a:srgbClr val="CC0000"/>
                </a:solidFill>
                <a:latin typeface="Nanum Gothic"/>
                <a:ea typeface="Nanum Gothic"/>
                <a:cs typeface="Nanum Gothic"/>
                <a:sym typeface="Nanum Gothic"/>
              </a:defRPr>
            </a:lvl6pPr>
            <a:lvl7pPr lvl="6" algn="ctr">
              <a:buNone/>
              <a:defRPr sz="1000">
                <a:solidFill>
                  <a:srgbClr val="CC0000"/>
                </a:solidFill>
                <a:latin typeface="Nanum Gothic"/>
                <a:ea typeface="Nanum Gothic"/>
                <a:cs typeface="Nanum Gothic"/>
                <a:sym typeface="Nanum Gothic"/>
              </a:defRPr>
            </a:lvl7pPr>
            <a:lvl8pPr lvl="7" algn="ctr">
              <a:buNone/>
              <a:defRPr sz="1000">
                <a:solidFill>
                  <a:srgbClr val="CC0000"/>
                </a:solidFill>
                <a:latin typeface="Nanum Gothic"/>
                <a:ea typeface="Nanum Gothic"/>
                <a:cs typeface="Nanum Gothic"/>
                <a:sym typeface="Nanum Gothic"/>
              </a:defRPr>
            </a:lvl8pPr>
            <a:lvl9pPr lvl="8" algn="ctr">
              <a:buNone/>
              <a:defRPr sz="1000">
                <a:solidFill>
                  <a:srgbClr val="CC0000"/>
                </a:solidFill>
                <a:latin typeface="Nanum Gothic"/>
                <a:ea typeface="Nanum Gothic"/>
                <a:cs typeface="Nanum Gothic"/>
                <a:sym typeface="Nanum Gothic"/>
              </a:defRPr>
            </a:lvl9pPr>
          </a:lstStyle>
          <a:p>
            <a:pPr indent="0" lvl="0" marL="0" rtl="0" algn="ctr">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
            <a:alphaModFix/>
          </a:blip>
          <a:stretch>
            <a:fillRect/>
          </a:stretch>
        </p:blipFill>
        <p:spPr>
          <a:xfrm>
            <a:off x="8195896" y="6069234"/>
            <a:ext cx="636400" cy="636400"/>
          </a:xfrm>
          <a:prstGeom prst="rect">
            <a:avLst/>
          </a:prstGeom>
          <a:noFill/>
          <a:ln>
            <a:noFill/>
          </a:ln>
        </p:spPr>
      </p:pic>
      <p:pic>
        <p:nvPicPr>
          <p:cNvPr id="10" name="Google Shape;10;p1"/>
          <p:cNvPicPr preferRelativeResize="0"/>
          <p:nvPr/>
        </p:nvPicPr>
        <p:blipFill>
          <a:blip r:embed="rId2">
            <a:alphaModFix/>
          </a:blip>
          <a:stretch>
            <a:fillRect/>
          </a:stretch>
        </p:blipFill>
        <p:spPr>
          <a:xfrm>
            <a:off x="8133100" y="176076"/>
            <a:ext cx="762000" cy="685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webkit.org/blog/10308/speculation-in-javascriptcore/" TargetMode="Externa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hyperlink" Target="https://github.com/WebKit/WebKit/commit/690ddf9c00c2d19da81d1833b1e29db2780955b6" TargetMode="External"/><Relationship Id="rId4" Type="http://schemas.openxmlformats.org/officeDocument/2006/relationships/image" Target="../media/image1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2.png"/><Relationship Id="rId4" Type="http://schemas.openxmlformats.org/officeDocument/2006/relationships/hyperlink" Target="https://www.youtube.com/watch?v=k1wEJFqirT8"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15.png"/><Relationship Id="rId6" Type="http://schemas.openxmlformats.org/officeDocument/2006/relationships/image" Target="../media/image20.png"/><Relationship Id="rId7" Type="http://schemas.openxmlformats.org/officeDocument/2006/relationships/image" Target="../media/image1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9.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0.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1211072" y="3734925"/>
            <a:ext cx="6050700" cy="564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Exploring WebKit’s Just-in-Time Compilation</a:t>
            </a:r>
            <a:endParaRPr/>
          </a:p>
        </p:txBody>
      </p:sp>
      <p:sp>
        <p:nvSpPr>
          <p:cNvPr id="60" name="Google Shape;60;p13"/>
          <p:cNvSpPr txBox="1"/>
          <p:nvPr>
            <p:ph idx="1" type="subTitle"/>
          </p:nvPr>
        </p:nvSpPr>
        <p:spPr>
          <a:xfrm>
            <a:off x="1219725" y="4221396"/>
            <a:ext cx="3225300" cy="388200"/>
          </a:xfrm>
          <a:prstGeom prst="rect">
            <a:avLst/>
          </a:prstGeom>
        </p:spPr>
        <p:txBody>
          <a:bodyPr anchorCtr="0" anchor="ctr" bIns="91425" lIns="91425" spcFirstLastPara="1" rIns="91425" wrap="square" tIns="91425">
            <a:normAutofit lnSpcReduction="20000"/>
          </a:bodyPr>
          <a:lstStyle/>
          <a:p>
            <a:pPr indent="0" lvl="0" marL="0" rtl="0" algn="l">
              <a:spcBef>
                <a:spcPts val="0"/>
              </a:spcBef>
              <a:spcAft>
                <a:spcPts val="0"/>
              </a:spcAft>
              <a:buNone/>
            </a:pPr>
            <a:r>
              <a:rPr lang="en"/>
              <a:t>Off-By-One 2024</a:t>
            </a:r>
            <a:endParaRPr/>
          </a:p>
        </p:txBody>
      </p:sp>
      <p:sp>
        <p:nvSpPr>
          <p:cNvPr id="61" name="Google Shape;61;p13"/>
          <p:cNvSpPr txBox="1"/>
          <p:nvPr>
            <p:ph idx="2" type="subTitle"/>
          </p:nvPr>
        </p:nvSpPr>
        <p:spPr>
          <a:xfrm>
            <a:off x="1219725" y="4549059"/>
            <a:ext cx="3225300" cy="388200"/>
          </a:xfrm>
          <a:prstGeom prst="rect">
            <a:avLst/>
          </a:prstGeom>
        </p:spPr>
        <p:txBody>
          <a:bodyPr anchorCtr="0" anchor="ctr" bIns="91425" lIns="91425" spcFirstLastPara="1" rIns="91425" wrap="square" tIns="91425">
            <a:normAutofit lnSpcReduction="20000"/>
          </a:bodyPr>
          <a:lstStyle/>
          <a:p>
            <a:pPr indent="0" lvl="0" marL="0" rtl="0" algn="l">
              <a:spcBef>
                <a:spcPts val="0"/>
              </a:spcBef>
              <a:spcAft>
                <a:spcPts val="0"/>
              </a:spcAft>
              <a:buNone/>
            </a:pPr>
            <a:r>
              <a:rPr lang="en"/>
              <a:t>Vignesh S Rao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2"/>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Baseline Compiler</a:t>
            </a:r>
            <a:endParaRPr/>
          </a:p>
        </p:txBody>
      </p:sp>
      <p:sp>
        <p:nvSpPr>
          <p:cNvPr id="158" name="Google Shape;158;p22"/>
          <p:cNvSpPr txBox="1"/>
          <p:nvPr>
            <p:ph idx="1" type="body"/>
          </p:nvPr>
        </p:nvSpPr>
        <p:spPr>
          <a:xfrm>
            <a:off x="732450" y="1597150"/>
            <a:ext cx="7679100" cy="7635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Char char="∗"/>
            </a:pPr>
            <a:r>
              <a:rPr lang="en"/>
              <a:t>Solves the Repeated Fetch-Resolve-Update cycle</a:t>
            </a:r>
            <a:endParaRPr/>
          </a:p>
        </p:txBody>
      </p:sp>
      <p:sp>
        <p:nvSpPr>
          <p:cNvPr id="159" name="Google Shape;159;p22"/>
          <p:cNvSpPr/>
          <p:nvPr/>
        </p:nvSpPr>
        <p:spPr>
          <a:xfrm>
            <a:off x="596775" y="3050125"/>
            <a:ext cx="1896000" cy="89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Nanum Gothic"/>
                <a:ea typeface="Nanum Gothic"/>
                <a:cs typeface="Nanum Gothic"/>
                <a:sym typeface="Nanum Gothic"/>
              </a:rPr>
              <a:t>let sum  = a + b;</a:t>
            </a:r>
            <a:endParaRPr b="1" sz="1600">
              <a:latin typeface="Nanum Gothic"/>
              <a:ea typeface="Nanum Gothic"/>
              <a:cs typeface="Nanum Gothic"/>
              <a:sym typeface="Nanum Gothic"/>
            </a:endParaRPr>
          </a:p>
          <a:p>
            <a:pPr indent="0" lvl="0" marL="0" rtl="0" algn="l">
              <a:spcBef>
                <a:spcPts val="0"/>
              </a:spcBef>
              <a:spcAft>
                <a:spcPts val="0"/>
              </a:spcAft>
              <a:buNone/>
            </a:pPr>
            <a:r>
              <a:rPr b="1" lang="en" sz="1600">
                <a:latin typeface="Nanum Gothic"/>
                <a:ea typeface="Nanum Gothic"/>
                <a:cs typeface="Nanum Gothic"/>
                <a:sym typeface="Nanum Gothic"/>
              </a:rPr>
              <a:t>let prod = a * b;</a:t>
            </a:r>
            <a:endParaRPr b="1" sz="1600">
              <a:latin typeface="Nanum Gothic"/>
              <a:ea typeface="Nanum Gothic"/>
              <a:cs typeface="Nanum Gothic"/>
              <a:sym typeface="Nanum Gothic"/>
            </a:endParaRPr>
          </a:p>
          <a:p>
            <a:pPr indent="0" lvl="0" marL="0" rtl="0" algn="l">
              <a:spcBef>
                <a:spcPts val="0"/>
              </a:spcBef>
              <a:spcAft>
                <a:spcPts val="0"/>
              </a:spcAft>
              <a:buNone/>
            </a:pPr>
            <a:r>
              <a:rPr b="1" lang="en" sz="1600">
                <a:latin typeface="Nanum Gothic"/>
                <a:ea typeface="Nanum Gothic"/>
                <a:cs typeface="Nanum Gothic"/>
                <a:sym typeface="Nanum Gothic"/>
              </a:rPr>
              <a:t>let obj   = {}; </a:t>
            </a:r>
            <a:endParaRPr b="1" sz="1600">
              <a:latin typeface="Nanum Gothic"/>
              <a:ea typeface="Nanum Gothic"/>
              <a:cs typeface="Nanum Gothic"/>
              <a:sym typeface="Nanum Gothic"/>
            </a:endParaRPr>
          </a:p>
        </p:txBody>
      </p:sp>
      <p:sp>
        <p:nvSpPr>
          <p:cNvPr id="160" name="Google Shape;160;p22"/>
          <p:cNvSpPr/>
          <p:nvPr/>
        </p:nvSpPr>
        <p:spPr>
          <a:xfrm>
            <a:off x="2714300" y="3342625"/>
            <a:ext cx="1040100" cy="3141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161" name="Google Shape;161;p22"/>
          <p:cNvSpPr/>
          <p:nvPr/>
        </p:nvSpPr>
        <p:spPr>
          <a:xfrm>
            <a:off x="3973650" y="3058813"/>
            <a:ext cx="1332600" cy="35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Add a, b</a:t>
            </a:r>
            <a:endParaRPr>
              <a:latin typeface="Nanum Gothic"/>
              <a:ea typeface="Nanum Gothic"/>
              <a:cs typeface="Nanum Gothic"/>
              <a:sym typeface="Nanum Gothic"/>
            </a:endParaRPr>
          </a:p>
        </p:txBody>
      </p:sp>
      <p:sp>
        <p:nvSpPr>
          <p:cNvPr id="162" name="Google Shape;162;p22"/>
          <p:cNvSpPr/>
          <p:nvPr/>
        </p:nvSpPr>
        <p:spPr>
          <a:xfrm>
            <a:off x="3973650" y="3415513"/>
            <a:ext cx="1332600" cy="35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Store sum</a:t>
            </a:r>
            <a:endParaRPr>
              <a:latin typeface="Nanum Gothic"/>
              <a:ea typeface="Nanum Gothic"/>
              <a:cs typeface="Nanum Gothic"/>
              <a:sym typeface="Nanum Gothic"/>
            </a:endParaRPr>
          </a:p>
        </p:txBody>
      </p:sp>
      <p:sp>
        <p:nvSpPr>
          <p:cNvPr id="163" name="Google Shape;163;p22"/>
          <p:cNvSpPr/>
          <p:nvPr/>
        </p:nvSpPr>
        <p:spPr>
          <a:xfrm>
            <a:off x="3973650" y="3763025"/>
            <a:ext cx="1332600" cy="35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Mul</a:t>
            </a:r>
            <a:r>
              <a:rPr lang="en">
                <a:latin typeface="Nanum Gothic"/>
                <a:ea typeface="Nanum Gothic"/>
                <a:cs typeface="Nanum Gothic"/>
                <a:sym typeface="Nanum Gothic"/>
              </a:rPr>
              <a:t> a, b</a:t>
            </a:r>
            <a:endParaRPr>
              <a:latin typeface="Nanum Gothic"/>
              <a:ea typeface="Nanum Gothic"/>
              <a:cs typeface="Nanum Gothic"/>
              <a:sym typeface="Nanum Gothic"/>
            </a:endParaRPr>
          </a:p>
        </p:txBody>
      </p:sp>
      <p:sp>
        <p:nvSpPr>
          <p:cNvPr id="164" name="Google Shape;164;p22"/>
          <p:cNvSpPr/>
          <p:nvPr/>
        </p:nvSpPr>
        <p:spPr>
          <a:xfrm>
            <a:off x="3973650" y="4119725"/>
            <a:ext cx="1332600" cy="35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Store prod</a:t>
            </a:r>
            <a:endParaRPr>
              <a:latin typeface="Nanum Gothic"/>
              <a:ea typeface="Nanum Gothic"/>
              <a:cs typeface="Nanum Gothic"/>
              <a:sym typeface="Nanum Gothic"/>
            </a:endParaRPr>
          </a:p>
        </p:txBody>
      </p:sp>
      <p:sp>
        <p:nvSpPr>
          <p:cNvPr id="165" name="Google Shape;165;p22"/>
          <p:cNvSpPr/>
          <p:nvPr/>
        </p:nvSpPr>
        <p:spPr>
          <a:xfrm>
            <a:off x="3973650" y="4467225"/>
            <a:ext cx="1332600" cy="35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CreateObj</a:t>
            </a:r>
            <a:endParaRPr>
              <a:latin typeface="Nanum Gothic"/>
              <a:ea typeface="Nanum Gothic"/>
              <a:cs typeface="Nanum Gothic"/>
              <a:sym typeface="Nanum Gothic"/>
            </a:endParaRPr>
          </a:p>
        </p:txBody>
      </p:sp>
      <p:sp>
        <p:nvSpPr>
          <p:cNvPr id="166" name="Google Shape;166;p22"/>
          <p:cNvSpPr/>
          <p:nvPr/>
        </p:nvSpPr>
        <p:spPr>
          <a:xfrm>
            <a:off x="3973650" y="4823925"/>
            <a:ext cx="1332600" cy="35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Store obj</a:t>
            </a:r>
            <a:endParaRPr>
              <a:latin typeface="Nanum Gothic"/>
              <a:ea typeface="Nanum Gothic"/>
              <a:cs typeface="Nanum Gothic"/>
              <a:sym typeface="Nanum Gothic"/>
            </a:endParaRPr>
          </a:p>
        </p:txBody>
      </p:sp>
      <p:sp>
        <p:nvSpPr>
          <p:cNvPr id="167" name="Google Shape;167;p22"/>
          <p:cNvSpPr/>
          <p:nvPr/>
        </p:nvSpPr>
        <p:spPr>
          <a:xfrm>
            <a:off x="6382400" y="2981925"/>
            <a:ext cx="2210100" cy="8280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Nanum Gothic"/>
                <a:ea typeface="Nanum Gothic"/>
                <a:cs typeface="Nanum Gothic"/>
                <a:sym typeface="Nanum Gothic"/>
              </a:rPr>
              <a:t>mov rdi, a</a:t>
            </a:r>
            <a:endParaRPr sz="15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sz="1500">
                <a:solidFill>
                  <a:schemeClr val="dk1"/>
                </a:solidFill>
                <a:latin typeface="Nanum Gothic"/>
                <a:ea typeface="Nanum Gothic"/>
                <a:cs typeface="Nanum Gothic"/>
                <a:sym typeface="Nanum Gothic"/>
              </a:rPr>
              <a:t>mov rsi, b</a:t>
            </a:r>
            <a:endParaRPr sz="15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sz="1500">
                <a:solidFill>
                  <a:schemeClr val="dk1"/>
                </a:solidFill>
                <a:latin typeface="Nanum Gothic"/>
                <a:ea typeface="Nanum Gothic"/>
                <a:cs typeface="Nanum Gothic"/>
                <a:sym typeface="Nanum Gothic"/>
              </a:rPr>
              <a:t>call Handle_Sum</a:t>
            </a:r>
            <a:endParaRPr sz="1500">
              <a:solidFill>
                <a:schemeClr val="dk1"/>
              </a:solidFill>
              <a:latin typeface="Nanum Gothic"/>
              <a:ea typeface="Nanum Gothic"/>
              <a:cs typeface="Nanum Gothic"/>
              <a:sym typeface="Nanum Gothic"/>
            </a:endParaRPr>
          </a:p>
          <a:p>
            <a:pPr indent="0" lvl="0" marL="0" rtl="0" algn="l">
              <a:spcBef>
                <a:spcPts val="0"/>
              </a:spcBef>
              <a:spcAft>
                <a:spcPts val="0"/>
              </a:spcAft>
              <a:buNone/>
            </a:pPr>
            <a:r>
              <a:t/>
            </a:r>
            <a:endParaRPr sz="1500">
              <a:solidFill>
                <a:schemeClr val="dk1"/>
              </a:solidFill>
              <a:latin typeface="Nanum Gothic"/>
              <a:ea typeface="Nanum Gothic"/>
              <a:cs typeface="Nanum Gothic"/>
              <a:sym typeface="Nanum Gothic"/>
            </a:endParaRPr>
          </a:p>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168" name="Google Shape;168;p22"/>
          <p:cNvSpPr/>
          <p:nvPr/>
        </p:nvSpPr>
        <p:spPr>
          <a:xfrm>
            <a:off x="6382400" y="3763025"/>
            <a:ext cx="2210100" cy="3567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Nanum Gothic"/>
                <a:ea typeface="Nanum Gothic"/>
                <a:cs typeface="Nanum Gothic"/>
                <a:sym typeface="Nanum Gothic"/>
              </a:rPr>
              <a:t>m</a:t>
            </a:r>
            <a:r>
              <a:rPr lang="en" sz="1500">
                <a:solidFill>
                  <a:schemeClr val="dk1"/>
                </a:solidFill>
                <a:latin typeface="Nanum Gothic"/>
                <a:ea typeface="Nanum Gothic"/>
                <a:cs typeface="Nanum Gothic"/>
                <a:sym typeface="Nanum Gothic"/>
              </a:rPr>
              <a:t>ov [sum], rax</a:t>
            </a:r>
            <a:endParaRPr sz="1500">
              <a:solidFill>
                <a:schemeClr val="dk1"/>
              </a:solidFill>
              <a:latin typeface="Nanum Gothic"/>
              <a:ea typeface="Nanum Gothic"/>
              <a:cs typeface="Nanum Gothic"/>
              <a:sym typeface="Nanum Gothic"/>
            </a:endParaRPr>
          </a:p>
          <a:p>
            <a:pPr indent="0" lvl="0" marL="0" rtl="0" algn="l">
              <a:spcBef>
                <a:spcPts val="0"/>
              </a:spcBef>
              <a:spcAft>
                <a:spcPts val="0"/>
              </a:spcAft>
              <a:buNone/>
            </a:pPr>
            <a:r>
              <a:t/>
            </a:r>
            <a:endParaRPr sz="1500">
              <a:solidFill>
                <a:schemeClr val="dk1"/>
              </a:solidFill>
              <a:latin typeface="Nanum Gothic"/>
              <a:ea typeface="Nanum Gothic"/>
              <a:cs typeface="Nanum Gothic"/>
              <a:sym typeface="Nanum Gothic"/>
            </a:endParaRPr>
          </a:p>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169" name="Google Shape;169;p22"/>
          <p:cNvSpPr/>
          <p:nvPr/>
        </p:nvSpPr>
        <p:spPr>
          <a:xfrm>
            <a:off x="6382400" y="4119725"/>
            <a:ext cx="2210100" cy="16143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Nanum Gothic"/>
                <a:ea typeface="Nanum Gothic"/>
                <a:cs typeface="Nanum Gothic"/>
                <a:sym typeface="Nanum Gothic"/>
              </a:rPr>
              <a:t>mov rdi, a</a:t>
            </a:r>
            <a:endParaRPr sz="15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sz="1500">
                <a:solidFill>
                  <a:schemeClr val="dk1"/>
                </a:solidFill>
                <a:latin typeface="Nanum Gothic"/>
                <a:ea typeface="Nanum Gothic"/>
                <a:cs typeface="Nanum Gothic"/>
                <a:sym typeface="Nanum Gothic"/>
              </a:rPr>
              <a:t>mov rsi, b</a:t>
            </a:r>
            <a:endParaRPr sz="15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sz="1500">
                <a:solidFill>
                  <a:schemeClr val="dk1"/>
                </a:solidFill>
                <a:latin typeface="Nanum Gothic"/>
                <a:ea typeface="Nanum Gothic"/>
                <a:cs typeface="Nanum Gothic"/>
                <a:sym typeface="Nanum Gothic"/>
              </a:rPr>
              <a:t>call Handle_Mul</a:t>
            </a:r>
            <a:endParaRPr sz="15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sz="1500">
                <a:solidFill>
                  <a:schemeClr val="dk1"/>
                </a:solidFill>
                <a:latin typeface="Nanum Gothic"/>
                <a:ea typeface="Nanum Gothic"/>
                <a:cs typeface="Nanum Gothic"/>
                <a:sym typeface="Nanum Gothic"/>
              </a:rPr>
              <a:t>m</a:t>
            </a:r>
            <a:r>
              <a:rPr lang="en" sz="1500">
                <a:solidFill>
                  <a:schemeClr val="dk1"/>
                </a:solidFill>
                <a:latin typeface="Nanum Gothic"/>
                <a:ea typeface="Nanum Gothic"/>
                <a:cs typeface="Nanum Gothic"/>
                <a:sym typeface="Nanum Gothic"/>
              </a:rPr>
              <a:t>ov [prod], rax</a:t>
            </a:r>
            <a:endParaRPr sz="15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sz="1500">
                <a:solidFill>
                  <a:schemeClr val="dk1"/>
                </a:solidFill>
                <a:latin typeface="Nanum Gothic"/>
                <a:ea typeface="Nanum Gothic"/>
                <a:cs typeface="Nanum Gothic"/>
                <a:sym typeface="Nanum Gothic"/>
              </a:rPr>
              <a:t>c</a:t>
            </a:r>
            <a:r>
              <a:rPr lang="en" sz="1500">
                <a:solidFill>
                  <a:schemeClr val="dk1"/>
                </a:solidFill>
                <a:latin typeface="Nanum Gothic"/>
                <a:ea typeface="Nanum Gothic"/>
                <a:cs typeface="Nanum Gothic"/>
                <a:sym typeface="Nanum Gothic"/>
              </a:rPr>
              <a:t>all Handle_CreateObj</a:t>
            </a:r>
            <a:endParaRPr sz="15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sz="1500">
                <a:solidFill>
                  <a:schemeClr val="dk1"/>
                </a:solidFill>
                <a:latin typeface="Nanum Gothic"/>
                <a:ea typeface="Nanum Gothic"/>
                <a:cs typeface="Nanum Gothic"/>
                <a:sym typeface="Nanum Gothic"/>
              </a:rPr>
              <a:t>m</a:t>
            </a:r>
            <a:r>
              <a:rPr lang="en" sz="1500">
                <a:solidFill>
                  <a:schemeClr val="dk1"/>
                </a:solidFill>
                <a:latin typeface="Nanum Gothic"/>
                <a:ea typeface="Nanum Gothic"/>
                <a:cs typeface="Nanum Gothic"/>
                <a:sym typeface="Nanum Gothic"/>
              </a:rPr>
              <a:t>ov [obj], rax</a:t>
            </a:r>
            <a:endParaRPr sz="1500">
              <a:solidFill>
                <a:schemeClr val="dk1"/>
              </a:solidFill>
              <a:latin typeface="Nanum Gothic"/>
              <a:ea typeface="Nanum Gothic"/>
              <a:cs typeface="Nanum Gothic"/>
              <a:sym typeface="Nanum Gothic"/>
            </a:endParaRPr>
          </a:p>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170" name="Google Shape;170;p22"/>
          <p:cNvSpPr txBox="1"/>
          <p:nvPr/>
        </p:nvSpPr>
        <p:spPr>
          <a:xfrm>
            <a:off x="802600" y="2474538"/>
            <a:ext cx="1235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Nanum Gothic"/>
                <a:ea typeface="Nanum Gothic"/>
                <a:cs typeface="Nanum Gothic"/>
                <a:sym typeface="Nanum Gothic"/>
              </a:rPr>
              <a:t>JavaScript</a:t>
            </a:r>
            <a:endParaRPr sz="1800">
              <a:solidFill>
                <a:schemeClr val="dk1"/>
              </a:solidFill>
              <a:latin typeface="Nanum Gothic"/>
              <a:ea typeface="Nanum Gothic"/>
              <a:cs typeface="Nanum Gothic"/>
              <a:sym typeface="Nanum Gothic"/>
            </a:endParaRPr>
          </a:p>
        </p:txBody>
      </p:sp>
      <p:sp>
        <p:nvSpPr>
          <p:cNvPr id="171" name="Google Shape;171;p22"/>
          <p:cNvSpPr txBox="1"/>
          <p:nvPr/>
        </p:nvSpPr>
        <p:spPr>
          <a:xfrm>
            <a:off x="4022400" y="2478875"/>
            <a:ext cx="1235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Nanum Gothic"/>
                <a:ea typeface="Nanum Gothic"/>
                <a:cs typeface="Nanum Gothic"/>
                <a:sym typeface="Nanum Gothic"/>
              </a:rPr>
              <a:t>Bytecode</a:t>
            </a:r>
            <a:endParaRPr sz="1800">
              <a:solidFill>
                <a:schemeClr val="dk1"/>
              </a:solidFill>
              <a:latin typeface="Nanum Gothic"/>
              <a:ea typeface="Nanum Gothic"/>
              <a:cs typeface="Nanum Gothic"/>
              <a:sym typeface="Nanum Gothic"/>
            </a:endParaRPr>
          </a:p>
        </p:txBody>
      </p:sp>
      <p:sp>
        <p:nvSpPr>
          <p:cNvPr id="172" name="Google Shape;172;p22"/>
          <p:cNvSpPr txBox="1"/>
          <p:nvPr/>
        </p:nvSpPr>
        <p:spPr>
          <a:xfrm>
            <a:off x="6284700" y="2440425"/>
            <a:ext cx="2307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Nanum Gothic"/>
                <a:ea typeface="Nanum Gothic"/>
                <a:cs typeface="Nanum Gothic"/>
                <a:sym typeface="Nanum Gothic"/>
              </a:rPr>
              <a:t>Baseline Compiled</a:t>
            </a:r>
            <a:endParaRPr sz="1800">
              <a:solidFill>
                <a:schemeClr val="dk1"/>
              </a:solidFill>
              <a:latin typeface="Nanum Gothic"/>
              <a:ea typeface="Nanum Gothic"/>
              <a:cs typeface="Nanum Gothic"/>
              <a:sym typeface="Nanum Gothic"/>
            </a:endParaRPr>
          </a:p>
        </p:txBody>
      </p:sp>
      <p:sp>
        <p:nvSpPr>
          <p:cNvPr id="173" name="Google Shape;173;p22"/>
          <p:cNvSpPr/>
          <p:nvPr/>
        </p:nvSpPr>
        <p:spPr>
          <a:xfrm>
            <a:off x="4085375" y="3046200"/>
            <a:ext cx="996600" cy="356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174" name="Google Shape;174;p22"/>
          <p:cNvSpPr/>
          <p:nvPr/>
        </p:nvSpPr>
        <p:spPr>
          <a:xfrm>
            <a:off x="4085375" y="3413938"/>
            <a:ext cx="996600" cy="356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7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7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3"/>
          <p:cNvSpPr txBox="1"/>
          <p:nvPr>
            <p:ph type="title"/>
          </p:nvPr>
        </p:nvSpPr>
        <p:spPr>
          <a:xfrm>
            <a:off x="311700" y="791156"/>
            <a:ext cx="8520600" cy="101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Baseline JIT	</a:t>
            </a:r>
            <a:endParaRPr/>
          </a:p>
        </p:txBody>
      </p:sp>
      <p:sp>
        <p:nvSpPr>
          <p:cNvPr id="180" name="Google Shape;180;p23"/>
          <p:cNvSpPr txBox="1"/>
          <p:nvPr>
            <p:ph idx="1" type="body"/>
          </p:nvPr>
        </p:nvSpPr>
        <p:spPr>
          <a:xfrm>
            <a:off x="732450" y="2129534"/>
            <a:ext cx="7679100" cy="564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Template JIT → emits specific assembly for specific bytecodes</a:t>
            </a:r>
            <a:endParaRPr/>
          </a:p>
          <a:p>
            <a:pPr indent="-342900" lvl="0" marL="457200" rtl="0" algn="l">
              <a:spcBef>
                <a:spcPts val="0"/>
              </a:spcBef>
              <a:spcAft>
                <a:spcPts val="0"/>
              </a:spcAft>
              <a:buSzPts val="1800"/>
              <a:buChar char="∗"/>
            </a:pPr>
            <a:r>
              <a:rPr lang="en"/>
              <a:t>Very few optimizations are performed</a:t>
            </a:r>
            <a:endParaRPr/>
          </a:p>
          <a:p>
            <a:pPr indent="-342900" lvl="0" marL="457200" rtl="0" algn="l">
              <a:spcBef>
                <a:spcPts val="0"/>
              </a:spcBef>
              <a:spcAft>
                <a:spcPts val="0"/>
              </a:spcAft>
              <a:buSzPts val="1800"/>
              <a:buChar char="∗"/>
            </a:pPr>
            <a:r>
              <a:rPr lang="en"/>
              <a:t>Generates code very fast</a:t>
            </a:r>
            <a:endParaRPr/>
          </a:p>
          <a:p>
            <a:pPr indent="-342900" lvl="0" marL="457200" rtl="0" algn="l">
              <a:spcBef>
                <a:spcPts val="0"/>
              </a:spcBef>
              <a:spcAft>
                <a:spcPts val="0"/>
              </a:spcAft>
              <a:buSzPts val="1800"/>
              <a:buChar char="∗"/>
            </a:pPr>
            <a:r>
              <a:rPr lang="en"/>
              <a:t>Resultant code may not be the most efficient.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4"/>
          <p:cNvSpPr txBox="1"/>
          <p:nvPr>
            <p:ph type="title"/>
          </p:nvPr>
        </p:nvSpPr>
        <p:spPr>
          <a:xfrm>
            <a:off x="311700" y="791156"/>
            <a:ext cx="8520600" cy="101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JSC Baseline JIT</a:t>
            </a:r>
            <a:endParaRPr/>
          </a:p>
        </p:txBody>
      </p:sp>
      <p:pic>
        <p:nvPicPr>
          <p:cNvPr id="186" name="Google Shape;186;p24"/>
          <p:cNvPicPr preferRelativeResize="0"/>
          <p:nvPr/>
        </p:nvPicPr>
        <p:blipFill>
          <a:blip r:embed="rId3">
            <a:alphaModFix/>
          </a:blip>
          <a:stretch>
            <a:fillRect/>
          </a:stretch>
        </p:blipFill>
        <p:spPr>
          <a:xfrm>
            <a:off x="522600" y="1495575"/>
            <a:ext cx="6704675" cy="5188625"/>
          </a:xfrm>
          <a:prstGeom prst="rect">
            <a:avLst/>
          </a:prstGeom>
          <a:noFill/>
          <a:ln>
            <a:noFill/>
          </a:ln>
        </p:spPr>
      </p:pic>
      <p:sp>
        <p:nvSpPr>
          <p:cNvPr id="187" name="Google Shape;187;p24"/>
          <p:cNvSpPr/>
          <p:nvPr/>
        </p:nvSpPr>
        <p:spPr>
          <a:xfrm>
            <a:off x="992000" y="1334425"/>
            <a:ext cx="4916100" cy="530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188" name="Google Shape;188;p24"/>
          <p:cNvSpPr/>
          <p:nvPr/>
        </p:nvSpPr>
        <p:spPr>
          <a:xfrm>
            <a:off x="5663175" y="5172417"/>
            <a:ext cx="3104100" cy="67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./jsc --dumpDisassembly=true</a:t>
            </a:r>
            <a:endParaRPr>
              <a:latin typeface="Nanum Gothic"/>
              <a:ea typeface="Nanum Gothic"/>
              <a:cs typeface="Nanum Gothic"/>
              <a:sym typeface="Nanum Gothic"/>
            </a:endParaRPr>
          </a:p>
        </p:txBody>
      </p:sp>
      <p:sp>
        <p:nvSpPr>
          <p:cNvPr id="189" name="Google Shape;189;p24"/>
          <p:cNvSpPr/>
          <p:nvPr/>
        </p:nvSpPr>
        <p:spPr>
          <a:xfrm>
            <a:off x="992000" y="3317800"/>
            <a:ext cx="4916100" cy="438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190" name="Google Shape;190;p24"/>
          <p:cNvSpPr/>
          <p:nvPr/>
        </p:nvSpPr>
        <p:spPr>
          <a:xfrm>
            <a:off x="1144400" y="4010425"/>
            <a:ext cx="4916100" cy="375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191" name="Google Shape;191;p24"/>
          <p:cNvSpPr/>
          <p:nvPr/>
        </p:nvSpPr>
        <p:spPr>
          <a:xfrm>
            <a:off x="3164475" y="2372025"/>
            <a:ext cx="2156100" cy="438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192" name="Google Shape;192;p24"/>
          <p:cNvSpPr/>
          <p:nvPr/>
        </p:nvSpPr>
        <p:spPr>
          <a:xfrm>
            <a:off x="3164475" y="2844913"/>
            <a:ext cx="2156100" cy="438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193" name="Google Shape;193;p24"/>
          <p:cNvSpPr/>
          <p:nvPr/>
        </p:nvSpPr>
        <p:spPr>
          <a:xfrm>
            <a:off x="3164475" y="3521875"/>
            <a:ext cx="2156100" cy="438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8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89"/>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9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5"/>
          <p:cNvSpPr txBox="1"/>
          <p:nvPr>
            <p:ph type="title"/>
          </p:nvPr>
        </p:nvSpPr>
        <p:spPr>
          <a:xfrm>
            <a:off x="311700" y="791156"/>
            <a:ext cx="8520600" cy="101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JSC Baseline JIT</a:t>
            </a:r>
            <a:endParaRPr/>
          </a:p>
        </p:txBody>
      </p:sp>
      <p:pic>
        <p:nvPicPr>
          <p:cNvPr id="199" name="Google Shape;199;p25"/>
          <p:cNvPicPr preferRelativeResize="0"/>
          <p:nvPr/>
        </p:nvPicPr>
        <p:blipFill>
          <a:blip r:embed="rId3">
            <a:alphaModFix/>
          </a:blip>
          <a:stretch>
            <a:fillRect/>
          </a:stretch>
        </p:blipFill>
        <p:spPr>
          <a:xfrm>
            <a:off x="533400" y="2060300"/>
            <a:ext cx="8363675" cy="3391075"/>
          </a:xfrm>
          <a:prstGeom prst="rect">
            <a:avLst/>
          </a:prstGeom>
          <a:noFill/>
          <a:ln>
            <a:noFill/>
          </a:ln>
        </p:spPr>
      </p:pic>
      <p:sp>
        <p:nvSpPr>
          <p:cNvPr id="200" name="Google Shape;200;p25"/>
          <p:cNvSpPr/>
          <p:nvPr/>
        </p:nvSpPr>
        <p:spPr>
          <a:xfrm>
            <a:off x="434275" y="1809050"/>
            <a:ext cx="2979300" cy="102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201" name="Google Shape;201;p25"/>
          <p:cNvSpPr/>
          <p:nvPr/>
        </p:nvSpPr>
        <p:spPr>
          <a:xfrm>
            <a:off x="1206000" y="3378025"/>
            <a:ext cx="3832800" cy="491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00"/>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6"/>
          <p:cNvSpPr/>
          <p:nvPr/>
        </p:nvSpPr>
        <p:spPr>
          <a:xfrm>
            <a:off x="873300" y="3164650"/>
            <a:ext cx="1868700" cy="6066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shape</a:t>
            </a:r>
            <a:endParaRPr>
              <a:latin typeface="Nanum Gothic"/>
              <a:ea typeface="Nanum Gothic"/>
              <a:cs typeface="Nanum Gothic"/>
              <a:sym typeface="Nanum Gothic"/>
            </a:endParaRPr>
          </a:p>
        </p:txBody>
      </p:sp>
      <p:sp>
        <p:nvSpPr>
          <p:cNvPr id="207" name="Google Shape;207;p26"/>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Object Structure in JavaScript </a:t>
            </a:r>
            <a:endParaRPr/>
          </a:p>
        </p:txBody>
      </p:sp>
      <p:sp>
        <p:nvSpPr>
          <p:cNvPr id="208" name="Google Shape;208;p26"/>
          <p:cNvSpPr txBox="1"/>
          <p:nvPr/>
        </p:nvSpPr>
        <p:spPr>
          <a:xfrm>
            <a:off x="6819600" y="1356875"/>
            <a:ext cx="2012700" cy="14160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Nanum Gothic"/>
                <a:ea typeface="Nanum Gothic"/>
                <a:cs typeface="Nanum Gothic"/>
                <a:sym typeface="Nanum Gothic"/>
              </a:rPr>
              <a:t>l</a:t>
            </a:r>
            <a:r>
              <a:rPr lang="en" sz="1600">
                <a:solidFill>
                  <a:schemeClr val="dk1"/>
                </a:solidFill>
                <a:latin typeface="Nanum Gothic"/>
                <a:ea typeface="Nanum Gothic"/>
                <a:cs typeface="Nanum Gothic"/>
                <a:sym typeface="Nanum Gothic"/>
              </a:rPr>
              <a:t>et x = {};</a:t>
            </a:r>
            <a:endParaRPr sz="16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sz="1600">
                <a:solidFill>
                  <a:schemeClr val="dk1"/>
                </a:solidFill>
                <a:latin typeface="Nanum Gothic"/>
                <a:ea typeface="Nanum Gothic"/>
                <a:cs typeface="Nanum Gothic"/>
                <a:sym typeface="Nanum Gothic"/>
              </a:rPr>
              <a:t>x</a:t>
            </a:r>
            <a:r>
              <a:rPr lang="en" sz="1600">
                <a:solidFill>
                  <a:schemeClr val="dk1"/>
                </a:solidFill>
                <a:latin typeface="Nanum Gothic"/>
                <a:ea typeface="Nanum Gothic"/>
                <a:cs typeface="Nanum Gothic"/>
                <a:sym typeface="Nanum Gothic"/>
              </a:rPr>
              <a:t>.prop1 = 0x1234;</a:t>
            </a:r>
            <a:endParaRPr sz="16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sz="1600">
                <a:solidFill>
                  <a:schemeClr val="dk1"/>
                </a:solidFill>
                <a:latin typeface="Nanum Gothic"/>
                <a:ea typeface="Nanum Gothic"/>
                <a:cs typeface="Nanum Gothic"/>
                <a:sym typeface="Nanum Gothic"/>
              </a:rPr>
              <a:t>x</a:t>
            </a:r>
            <a:r>
              <a:rPr lang="en" sz="1600">
                <a:solidFill>
                  <a:schemeClr val="dk1"/>
                </a:solidFill>
                <a:latin typeface="Nanum Gothic"/>
                <a:ea typeface="Nanum Gothic"/>
                <a:cs typeface="Nanum Gothic"/>
                <a:sym typeface="Nanum Gothic"/>
              </a:rPr>
              <a:t>.prop2 = 0x1337;</a:t>
            </a:r>
            <a:endParaRPr sz="16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sz="1600">
                <a:solidFill>
                  <a:schemeClr val="dk1"/>
                </a:solidFill>
                <a:latin typeface="Nanum Gothic"/>
                <a:ea typeface="Nanum Gothic"/>
                <a:cs typeface="Nanum Gothic"/>
                <a:sym typeface="Nanum Gothic"/>
              </a:rPr>
              <a:t>x</a:t>
            </a:r>
            <a:r>
              <a:rPr lang="en" sz="1600">
                <a:solidFill>
                  <a:schemeClr val="dk1"/>
                </a:solidFill>
                <a:latin typeface="Nanum Gothic"/>
                <a:ea typeface="Nanum Gothic"/>
                <a:cs typeface="Nanum Gothic"/>
                <a:sym typeface="Nanum Gothic"/>
              </a:rPr>
              <a:t>[0] = 1;</a:t>
            </a:r>
            <a:endParaRPr sz="16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sz="1600">
                <a:solidFill>
                  <a:schemeClr val="dk1"/>
                </a:solidFill>
                <a:latin typeface="Nanum Gothic"/>
                <a:ea typeface="Nanum Gothic"/>
                <a:cs typeface="Nanum Gothic"/>
                <a:sym typeface="Nanum Gothic"/>
              </a:rPr>
              <a:t>x</a:t>
            </a:r>
            <a:r>
              <a:rPr lang="en" sz="1600">
                <a:solidFill>
                  <a:schemeClr val="dk1"/>
                </a:solidFill>
                <a:latin typeface="Nanum Gothic"/>
                <a:ea typeface="Nanum Gothic"/>
                <a:cs typeface="Nanum Gothic"/>
                <a:sym typeface="Nanum Gothic"/>
              </a:rPr>
              <a:t>[1] = 2;</a:t>
            </a:r>
            <a:endParaRPr sz="1600">
              <a:solidFill>
                <a:schemeClr val="dk1"/>
              </a:solidFill>
              <a:latin typeface="Nanum Gothic"/>
              <a:ea typeface="Nanum Gothic"/>
              <a:cs typeface="Nanum Gothic"/>
              <a:sym typeface="Nanum Gothic"/>
            </a:endParaRPr>
          </a:p>
        </p:txBody>
      </p:sp>
      <p:sp>
        <p:nvSpPr>
          <p:cNvPr id="209" name="Google Shape;209;p26"/>
          <p:cNvSpPr/>
          <p:nvPr/>
        </p:nvSpPr>
        <p:spPr>
          <a:xfrm>
            <a:off x="873300" y="3771250"/>
            <a:ext cx="1868700" cy="6066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properties</a:t>
            </a:r>
            <a:endParaRPr>
              <a:latin typeface="Nanum Gothic"/>
              <a:ea typeface="Nanum Gothic"/>
              <a:cs typeface="Nanum Gothic"/>
              <a:sym typeface="Nanum Gothic"/>
            </a:endParaRPr>
          </a:p>
        </p:txBody>
      </p:sp>
      <p:sp>
        <p:nvSpPr>
          <p:cNvPr id="210" name="Google Shape;210;p26"/>
          <p:cNvSpPr/>
          <p:nvPr/>
        </p:nvSpPr>
        <p:spPr>
          <a:xfrm>
            <a:off x="873300" y="4377850"/>
            <a:ext cx="1868700" cy="6066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elements</a:t>
            </a:r>
            <a:endParaRPr>
              <a:latin typeface="Nanum Gothic"/>
              <a:ea typeface="Nanum Gothic"/>
              <a:cs typeface="Nanum Gothic"/>
              <a:sym typeface="Nanum Gothic"/>
            </a:endParaRPr>
          </a:p>
        </p:txBody>
      </p:sp>
      <p:sp>
        <p:nvSpPr>
          <p:cNvPr id="211" name="Google Shape;211;p26"/>
          <p:cNvSpPr/>
          <p:nvPr/>
        </p:nvSpPr>
        <p:spPr>
          <a:xfrm>
            <a:off x="471550" y="1830225"/>
            <a:ext cx="2644800" cy="53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0" lIns="91425" spcFirstLastPara="1" rIns="91425" wrap="square" tIns="0">
            <a:noAutofit/>
          </a:bodyPr>
          <a:lstStyle/>
          <a:p>
            <a:pPr indent="0" lvl="0" marL="0" rtl="0" algn="ctr">
              <a:spcBef>
                <a:spcPts val="0"/>
              </a:spcBef>
              <a:spcAft>
                <a:spcPts val="0"/>
              </a:spcAft>
              <a:buNone/>
            </a:pPr>
            <a:r>
              <a:rPr lang="en" sz="1700">
                <a:latin typeface="Nanum Gothic"/>
                <a:ea typeface="Nanum Gothic"/>
                <a:cs typeface="Nanum Gothic"/>
                <a:sym typeface="Nanum Gothic"/>
              </a:rPr>
              <a:t>prop</a:t>
            </a:r>
            <a:r>
              <a:rPr lang="en" sz="1700">
                <a:latin typeface="Nanum Gothic"/>
                <a:ea typeface="Nanum Gothic"/>
                <a:cs typeface="Nanum Gothic"/>
                <a:sym typeface="Nanum Gothic"/>
              </a:rPr>
              <a:t>1: 0     prop2: 1</a:t>
            </a:r>
            <a:endParaRPr sz="1700">
              <a:latin typeface="Nanum Gothic"/>
              <a:ea typeface="Nanum Gothic"/>
              <a:cs typeface="Nanum Gothic"/>
              <a:sym typeface="Nanum Gothic"/>
            </a:endParaRPr>
          </a:p>
        </p:txBody>
      </p:sp>
      <p:sp>
        <p:nvSpPr>
          <p:cNvPr id="212" name="Google Shape;212;p26"/>
          <p:cNvSpPr/>
          <p:nvPr/>
        </p:nvSpPr>
        <p:spPr>
          <a:xfrm>
            <a:off x="1701850" y="2401275"/>
            <a:ext cx="184200" cy="763500"/>
          </a:xfrm>
          <a:prstGeom prst="upArrow">
            <a:avLst>
              <a:gd fmla="val 28223" name="adj1"/>
              <a:gd fmla="val 576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213" name="Google Shape;213;p26"/>
          <p:cNvSpPr/>
          <p:nvPr/>
        </p:nvSpPr>
        <p:spPr>
          <a:xfrm>
            <a:off x="4113425" y="3771250"/>
            <a:ext cx="1098600" cy="763500"/>
          </a:xfrm>
          <a:prstGeom prst="roundRect">
            <a:avLst>
              <a:gd fmla="val 16667" name="adj"/>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0x1234</a:t>
            </a:r>
            <a:endParaRPr>
              <a:latin typeface="Nanum Gothic"/>
              <a:ea typeface="Nanum Gothic"/>
              <a:cs typeface="Nanum Gothic"/>
              <a:sym typeface="Nanum Gothic"/>
            </a:endParaRPr>
          </a:p>
        </p:txBody>
      </p:sp>
      <p:sp>
        <p:nvSpPr>
          <p:cNvPr id="214" name="Google Shape;214;p26"/>
          <p:cNvSpPr/>
          <p:nvPr/>
        </p:nvSpPr>
        <p:spPr>
          <a:xfrm>
            <a:off x="4113425" y="4534750"/>
            <a:ext cx="1098600" cy="763500"/>
          </a:xfrm>
          <a:prstGeom prst="roundRect">
            <a:avLst>
              <a:gd fmla="val 16667" name="adj"/>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0x1337</a:t>
            </a:r>
            <a:endParaRPr>
              <a:latin typeface="Nanum Gothic"/>
              <a:ea typeface="Nanum Gothic"/>
              <a:cs typeface="Nanum Gothic"/>
              <a:sym typeface="Nanum Gothic"/>
            </a:endParaRPr>
          </a:p>
        </p:txBody>
      </p:sp>
      <p:sp>
        <p:nvSpPr>
          <p:cNvPr id="215" name="Google Shape;215;p26"/>
          <p:cNvSpPr/>
          <p:nvPr/>
        </p:nvSpPr>
        <p:spPr>
          <a:xfrm rot="5400000">
            <a:off x="3337875" y="3386650"/>
            <a:ext cx="184200" cy="1375800"/>
          </a:xfrm>
          <a:prstGeom prst="upArrow">
            <a:avLst>
              <a:gd fmla="val 28223" name="adj1"/>
              <a:gd fmla="val 576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216" name="Google Shape;216;p26"/>
          <p:cNvSpPr/>
          <p:nvPr/>
        </p:nvSpPr>
        <p:spPr>
          <a:xfrm>
            <a:off x="1588350" y="5787575"/>
            <a:ext cx="503400" cy="53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0" lIns="91425" spcFirstLastPara="1" rIns="91425" wrap="square" tIns="0">
            <a:noAutofit/>
          </a:bodyPr>
          <a:lstStyle/>
          <a:p>
            <a:pPr indent="0" lvl="0" marL="0" rtl="0" algn="ctr">
              <a:spcBef>
                <a:spcPts val="0"/>
              </a:spcBef>
              <a:spcAft>
                <a:spcPts val="0"/>
              </a:spcAft>
              <a:buNone/>
            </a:pPr>
            <a:r>
              <a:rPr lang="en">
                <a:latin typeface="Nanum Gothic"/>
                <a:ea typeface="Nanum Gothic"/>
                <a:cs typeface="Nanum Gothic"/>
                <a:sym typeface="Nanum Gothic"/>
              </a:rPr>
              <a:t>1</a:t>
            </a:r>
            <a:endParaRPr>
              <a:latin typeface="Nanum Gothic"/>
              <a:ea typeface="Nanum Gothic"/>
              <a:cs typeface="Nanum Gothic"/>
              <a:sym typeface="Nanum Gothic"/>
            </a:endParaRPr>
          </a:p>
        </p:txBody>
      </p:sp>
      <p:sp>
        <p:nvSpPr>
          <p:cNvPr id="217" name="Google Shape;217;p26"/>
          <p:cNvSpPr/>
          <p:nvPr/>
        </p:nvSpPr>
        <p:spPr>
          <a:xfrm>
            <a:off x="2091750" y="5787575"/>
            <a:ext cx="503400" cy="53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0" lIns="91425" spcFirstLastPara="1" rIns="91425" wrap="square" tIns="0">
            <a:noAutofit/>
          </a:bodyPr>
          <a:lstStyle/>
          <a:p>
            <a:pPr indent="0" lvl="0" marL="0" rtl="0" algn="ctr">
              <a:spcBef>
                <a:spcPts val="0"/>
              </a:spcBef>
              <a:spcAft>
                <a:spcPts val="0"/>
              </a:spcAft>
              <a:buNone/>
            </a:pPr>
            <a:r>
              <a:rPr lang="en">
                <a:latin typeface="Nanum Gothic"/>
                <a:ea typeface="Nanum Gothic"/>
                <a:cs typeface="Nanum Gothic"/>
                <a:sym typeface="Nanum Gothic"/>
              </a:rPr>
              <a:t>2</a:t>
            </a:r>
            <a:endParaRPr>
              <a:latin typeface="Nanum Gothic"/>
              <a:ea typeface="Nanum Gothic"/>
              <a:cs typeface="Nanum Gothic"/>
              <a:sym typeface="Nanum Gothic"/>
            </a:endParaRPr>
          </a:p>
        </p:txBody>
      </p:sp>
      <p:sp>
        <p:nvSpPr>
          <p:cNvPr id="218" name="Google Shape;218;p26"/>
          <p:cNvSpPr/>
          <p:nvPr/>
        </p:nvSpPr>
        <p:spPr>
          <a:xfrm>
            <a:off x="2595150" y="5787575"/>
            <a:ext cx="503400" cy="53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0" lIns="91425" spcFirstLastPara="1" rIns="91425" wrap="square" tIns="0">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219" name="Google Shape;219;p26"/>
          <p:cNvSpPr/>
          <p:nvPr/>
        </p:nvSpPr>
        <p:spPr>
          <a:xfrm>
            <a:off x="3098550" y="5787575"/>
            <a:ext cx="503400" cy="53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0" lIns="91425" spcFirstLastPara="1" rIns="91425" wrap="square" tIns="0">
            <a:noAutofit/>
          </a:bodyPr>
          <a:lstStyle/>
          <a:p>
            <a:pPr indent="0" lvl="0" marL="0" rtl="0" algn="l">
              <a:spcBef>
                <a:spcPts val="0"/>
              </a:spcBef>
              <a:spcAft>
                <a:spcPts val="0"/>
              </a:spcAft>
              <a:buNone/>
            </a:pPr>
            <a:r>
              <a:t/>
            </a:r>
            <a:endParaRPr>
              <a:latin typeface="Nanum Gothic"/>
              <a:ea typeface="Nanum Gothic"/>
              <a:cs typeface="Nanum Gothic"/>
              <a:sym typeface="Nanum Gothic"/>
            </a:endParaRPr>
          </a:p>
        </p:txBody>
      </p:sp>
      <p:sp>
        <p:nvSpPr>
          <p:cNvPr id="220" name="Google Shape;220;p26"/>
          <p:cNvSpPr/>
          <p:nvPr/>
        </p:nvSpPr>
        <p:spPr>
          <a:xfrm rot="10800000">
            <a:off x="1715550" y="5004263"/>
            <a:ext cx="184200" cy="763500"/>
          </a:xfrm>
          <a:prstGeom prst="upArrow">
            <a:avLst>
              <a:gd fmla="val 28223" name="adj1"/>
              <a:gd fmla="val 576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221" name="Google Shape;221;p26"/>
          <p:cNvSpPr/>
          <p:nvPr/>
        </p:nvSpPr>
        <p:spPr>
          <a:xfrm>
            <a:off x="1463500" y="1941125"/>
            <a:ext cx="238500" cy="292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222" name="Google Shape;222;p26"/>
          <p:cNvSpPr/>
          <p:nvPr/>
        </p:nvSpPr>
        <p:spPr>
          <a:xfrm>
            <a:off x="2633600" y="1941125"/>
            <a:ext cx="238500" cy="314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cxnSp>
        <p:nvCxnSpPr>
          <p:cNvPr id="223" name="Google Shape;223;p26"/>
          <p:cNvCxnSpPr>
            <a:stCxn id="221" idx="0"/>
            <a:endCxn id="213" idx="3"/>
          </p:cNvCxnSpPr>
          <p:nvPr/>
        </p:nvCxnSpPr>
        <p:spPr>
          <a:xfrm flipH="1" rot="-5400000">
            <a:off x="2291500" y="1232375"/>
            <a:ext cx="2211900" cy="3629400"/>
          </a:xfrm>
          <a:prstGeom prst="curvedConnector4">
            <a:avLst>
              <a:gd fmla="val -10766" name="adj1"/>
              <a:gd fmla="val 106558" name="adj2"/>
            </a:avLst>
          </a:prstGeom>
          <a:noFill/>
          <a:ln cap="flat" cmpd="sng" w="9525">
            <a:solidFill>
              <a:srgbClr val="FF0000"/>
            </a:solidFill>
            <a:prstDash val="solid"/>
            <a:round/>
            <a:headEnd len="med" w="med" type="none"/>
            <a:tailEnd len="med" w="med" type="none"/>
          </a:ln>
        </p:spPr>
      </p:cxnSp>
      <p:cxnSp>
        <p:nvCxnSpPr>
          <p:cNvPr id="224" name="Google Shape;224;p26"/>
          <p:cNvCxnSpPr>
            <a:stCxn id="222" idx="0"/>
            <a:endCxn id="214" idx="3"/>
          </p:cNvCxnSpPr>
          <p:nvPr/>
        </p:nvCxnSpPr>
        <p:spPr>
          <a:xfrm flipH="1" rot="-5400000">
            <a:off x="2494700" y="2199275"/>
            <a:ext cx="2975400" cy="2459100"/>
          </a:xfrm>
          <a:prstGeom prst="curvedConnector4">
            <a:avLst>
              <a:gd fmla="val -8003" name="adj1"/>
              <a:gd fmla="val 109686" name="adj2"/>
            </a:avLst>
          </a:prstGeom>
          <a:noFill/>
          <a:ln cap="flat" cmpd="sng" w="9525">
            <a:solidFill>
              <a:srgbClr val="FF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2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7"/>
          <p:cNvSpPr/>
          <p:nvPr/>
        </p:nvSpPr>
        <p:spPr>
          <a:xfrm>
            <a:off x="873300" y="3164650"/>
            <a:ext cx="1868700" cy="6066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shape</a:t>
            </a:r>
            <a:endParaRPr>
              <a:latin typeface="Nanum Gothic"/>
              <a:ea typeface="Nanum Gothic"/>
              <a:cs typeface="Nanum Gothic"/>
              <a:sym typeface="Nanum Gothic"/>
            </a:endParaRPr>
          </a:p>
        </p:txBody>
      </p:sp>
      <p:sp>
        <p:nvSpPr>
          <p:cNvPr id="230" name="Google Shape;230;p27"/>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Property Access</a:t>
            </a:r>
            <a:endParaRPr/>
          </a:p>
        </p:txBody>
      </p:sp>
      <p:sp>
        <p:nvSpPr>
          <p:cNvPr id="231" name="Google Shape;231;p27"/>
          <p:cNvSpPr txBox="1"/>
          <p:nvPr/>
        </p:nvSpPr>
        <p:spPr>
          <a:xfrm>
            <a:off x="6819600" y="1356875"/>
            <a:ext cx="2012700" cy="31401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Nanum Gothic"/>
                <a:ea typeface="Nanum Gothic"/>
                <a:cs typeface="Nanum Gothic"/>
                <a:sym typeface="Nanum Gothic"/>
              </a:rPr>
              <a:t>let x = {};</a:t>
            </a:r>
            <a:endParaRPr sz="16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sz="1600">
                <a:solidFill>
                  <a:schemeClr val="dk1"/>
                </a:solidFill>
                <a:latin typeface="Nanum Gothic"/>
                <a:ea typeface="Nanum Gothic"/>
                <a:cs typeface="Nanum Gothic"/>
                <a:sym typeface="Nanum Gothic"/>
              </a:rPr>
              <a:t>x.prop1 = 0x1234;</a:t>
            </a:r>
            <a:endParaRPr sz="16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sz="1600">
                <a:solidFill>
                  <a:schemeClr val="dk1"/>
                </a:solidFill>
                <a:latin typeface="Nanum Gothic"/>
                <a:ea typeface="Nanum Gothic"/>
                <a:cs typeface="Nanum Gothic"/>
                <a:sym typeface="Nanum Gothic"/>
              </a:rPr>
              <a:t>x.prop2 = 0x1337;</a:t>
            </a:r>
            <a:endParaRPr sz="16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sz="1600">
                <a:solidFill>
                  <a:schemeClr val="dk1"/>
                </a:solidFill>
                <a:latin typeface="Nanum Gothic"/>
                <a:ea typeface="Nanum Gothic"/>
                <a:cs typeface="Nanum Gothic"/>
                <a:sym typeface="Nanum Gothic"/>
              </a:rPr>
              <a:t>x[0] = 1;</a:t>
            </a:r>
            <a:endParaRPr sz="16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sz="1600">
                <a:solidFill>
                  <a:schemeClr val="dk1"/>
                </a:solidFill>
                <a:latin typeface="Nanum Gothic"/>
                <a:ea typeface="Nanum Gothic"/>
                <a:cs typeface="Nanum Gothic"/>
                <a:sym typeface="Nanum Gothic"/>
              </a:rPr>
              <a:t>x[1] = 2;</a:t>
            </a:r>
            <a:endParaRPr sz="16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sz="1600">
                <a:solidFill>
                  <a:schemeClr val="dk1"/>
                </a:solidFill>
                <a:latin typeface="Nanum Gothic"/>
                <a:ea typeface="Nanum Gothic"/>
                <a:cs typeface="Nanum Gothic"/>
                <a:sym typeface="Nanum Gothic"/>
              </a:rPr>
              <a:t>…</a:t>
            </a:r>
            <a:endParaRPr sz="16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sz="1600">
                <a:solidFill>
                  <a:schemeClr val="dk1"/>
                </a:solidFill>
                <a:latin typeface="Nanum Gothic"/>
                <a:ea typeface="Nanum Gothic"/>
                <a:cs typeface="Nanum Gothic"/>
                <a:sym typeface="Nanum Gothic"/>
              </a:rPr>
              <a:t>…</a:t>
            </a:r>
            <a:endParaRPr sz="1600">
              <a:solidFill>
                <a:schemeClr val="dk1"/>
              </a:solidFill>
              <a:latin typeface="Nanum Gothic"/>
              <a:ea typeface="Nanum Gothic"/>
              <a:cs typeface="Nanum Gothic"/>
              <a:sym typeface="Nanum Gothic"/>
            </a:endParaRPr>
          </a:p>
          <a:p>
            <a:pPr indent="0" lvl="0" marL="0" rtl="0" algn="l">
              <a:spcBef>
                <a:spcPts val="0"/>
              </a:spcBef>
              <a:spcAft>
                <a:spcPts val="0"/>
              </a:spcAft>
              <a:buNone/>
            </a:pPr>
            <a:r>
              <a:t/>
            </a:r>
            <a:endParaRPr sz="16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sz="1600">
                <a:solidFill>
                  <a:schemeClr val="dk1"/>
                </a:solidFill>
                <a:latin typeface="Nanum Gothic"/>
                <a:ea typeface="Nanum Gothic"/>
                <a:cs typeface="Nanum Gothic"/>
                <a:sym typeface="Nanum Gothic"/>
              </a:rPr>
              <a:t>f</a:t>
            </a:r>
            <a:r>
              <a:rPr lang="en" sz="1600">
                <a:solidFill>
                  <a:schemeClr val="dk1"/>
                </a:solidFill>
                <a:latin typeface="Nanum Gothic"/>
                <a:ea typeface="Nanum Gothic"/>
                <a:cs typeface="Nanum Gothic"/>
                <a:sym typeface="Nanum Gothic"/>
              </a:rPr>
              <a:t>unction access(a) {</a:t>
            </a:r>
            <a:endParaRPr sz="16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sz="1600">
                <a:solidFill>
                  <a:schemeClr val="dk1"/>
                </a:solidFill>
                <a:latin typeface="Nanum Gothic"/>
                <a:ea typeface="Nanum Gothic"/>
                <a:cs typeface="Nanum Gothic"/>
                <a:sym typeface="Nanum Gothic"/>
              </a:rPr>
              <a:t>    </a:t>
            </a:r>
            <a:r>
              <a:rPr lang="en" sz="1600">
                <a:solidFill>
                  <a:schemeClr val="dk1"/>
                </a:solidFill>
                <a:latin typeface="Nanum Gothic"/>
                <a:ea typeface="Nanum Gothic"/>
                <a:cs typeface="Nanum Gothic"/>
                <a:sym typeface="Nanum Gothic"/>
              </a:rPr>
              <a:t>r</a:t>
            </a:r>
            <a:r>
              <a:rPr lang="en" sz="1600">
                <a:solidFill>
                  <a:schemeClr val="dk1"/>
                </a:solidFill>
                <a:latin typeface="Nanum Gothic"/>
                <a:ea typeface="Nanum Gothic"/>
                <a:cs typeface="Nanum Gothic"/>
                <a:sym typeface="Nanum Gothic"/>
              </a:rPr>
              <a:t>eturn a.prop2;</a:t>
            </a:r>
            <a:endParaRPr sz="16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sz="1600">
                <a:solidFill>
                  <a:schemeClr val="dk1"/>
                </a:solidFill>
                <a:latin typeface="Nanum Gothic"/>
                <a:ea typeface="Nanum Gothic"/>
                <a:cs typeface="Nanum Gothic"/>
                <a:sym typeface="Nanum Gothic"/>
              </a:rPr>
              <a:t>}</a:t>
            </a:r>
            <a:endParaRPr sz="1600">
              <a:solidFill>
                <a:schemeClr val="dk1"/>
              </a:solidFill>
              <a:latin typeface="Nanum Gothic"/>
              <a:ea typeface="Nanum Gothic"/>
              <a:cs typeface="Nanum Gothic"/>
              <a:sym typeface="Nanum Gothic"/>
            </a:endParaRPr>
          </a:p>
          <a:p>
            <a:pPr indent="0" lvl="0" marL="0" rtl="0" algn="l">
              <a:spcBef>
                <a:spcPts val="0"/>
              </a:spcBef>
              <a:spcAft>
                <a:spcPts val="0"/>
              </a:spcAft>
              <a:buNone/>
            </a:pPr>
            <a:r>
              <a:t/>
            </a:r>
            <a:endParaRPr sz="1600">
              <a:solidFill>
                <a:schemeClr val="dk1"/>
              </a:solidFill>
              <a:latin typeface="Nanum Gothic"/>
              <a:ea typeface="Nanum Gothic"/>
              <a:cs typeface="Nanum Gothic"/>
              <a:sym typeface="Nanum Gothic"/>
            </a:endParaRPr>
          </a:p>
        </p:txBody>
      </p:sp>
      <p:sp>
        <p:nvSpPr>
          <p:cNvPr id="232" name="Google Shape;232;p27"/>
          <p:cNvSpPr/>
          <p:nvPr/>
        </p:nvSpPr>
        <p:spPr>
          <a:xfrm>
            <a:off x="873300" y="3771250"/>
            <a:ext cx="1868700" cy="6066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properties</a:t>
            </a:r>
            <a:endParaRPr>
              <a:latin typeface="Nanum Gothic"/>
              <a:ea typeface="Nanum Gothic"/>
              <a:cs typeface="Nanum Gothic"/>
              <a:sym typeface="Nanum Gothic"/>
            </a:endParaRPr>
          </a:p>
        </p:txBody>
      </p:sp>
      <p:sp>
        <p:nvSpPr>
          <p:cNvPr id="233" name="Google Shape;233;p27"/>
          <p:cNvSpPr/>
          <p:nvPr/>
        </p:nvSpPr>
        <p:spPr>
          <a:xfrm>
            <a:off x="873300" y="4377850"/>
            <a:ext cx="1868700" cy="6066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elements</a:t>
            </a:r>
            <a:endParaRPr>
              <a:latin typeface="Nanum Gothic"/>
              <a:ea typeface="Nanum Gothic"/>
              <a:cs typeface="Nanum Gothic"/>
              <a:sym typeface="Nanum Gothic"/>
            </a:endParaRPr>
          </a:p>
        </p:txBody>
      </p:sp>
      <p:sp>
        <p:nvSpPr>
          <p:cNvPr id="234" name="Google Shape;234;p27"/>
          <p:cNvSpPr/>
          <p:nvPr/>
        </p:nvSpPr>
        <p:spPr>
          <a:xfrm>
            <a:off x="471550" y="1830225"/>
            <a:ext cx="2644800" cy="53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0" lIns="91425" spcFirstLastPara="1" rIns="91425" wrap="square" tIns="0">
            <a:noAutofit/>
          </a:bodyPr>
          <a:lstStyle/>
          <a:p>
            <a:pPr indent="0" lvl="0" marL="0" rtl="0" algn="ctr">
              <a:spcBef>
                <a:spcPts val="0"/>
              </a:spcBef>
              <a:spcAft>
                <a:spcPts val="0"/>
              </a:spcAft>
              <a:buNone/>
            </a:pPr>
            <a:r>
              <a:rPr lang="en" sz="1700">
                <a:latin typeface="Nanum Gothic"/>
                <a:ea typeface="Nanum Gothic"/>
                <a:cs typeface="Nanum Gothic"/>
                <a:sym typeface="Nanum Gothic"/>
              </a:rPr>
              <a:t>prop1: 0     prop2: 1</a:t>
            </a:r>
            <a:endParaRPr sz="1700">
              <a:latin typeface="Nanum Gothic"/>
              <a:ea typeface="Nanum Gothic"/>
              <a:cs typeface="Nanum Gothic"/>
              <a:sym typeface="Nanum Gothic"/>
            </a:endParaRPr>
          </a:p>
        </p:txBody>
      </p:sp>
      <p:sp>
        <p:nvSpPr>
          <p:cNvPr id="235" name="Google Shape;235;p27"/>
          <p:cNvSpPr/>
          <p:nvPr/>
        </p:nvSpPr>
        <p:spPr>
          <a:xfrm>
            <a:off x="1701850" y="2401275"/>
            <a:ext cx="184200" cy="763500"/>
          </a:xfrm>
          <a:prstGeom prst="upArrow">
            <a:avLst>
              <a:gd fmla="val 28223" name="adj1"/>
              <a:gd fmla="val 576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236" name="Google Shape;236;p27"/>
          <p:cNvSpPr/>
          <p:nvPr/>
        </p:nvSpPr>
        <p:spPr>
          <a:xfrm>
            <a:off x="4113425" y="3771250"/>
            <a:ext cx="1098600" cy="763500"/>
          </a:xfrm>
          <a:prstGeom prst="roundRect">
            <a:avLst>
              <a:gd fmla="val 16667" name="adj"/>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0x1234</a:t>
            </a:r>
            <a:endParaRPr>
              <a:latin typeface="Nanum Gothic"/>
              <a:ea typeface="Nanum Gothic"/>
              <a:cs typeface="Nanum Gothic"/>
              <a:sym typeface="Nanum Gothic"/>
            </a:endParaRPr>
          </a:p>
        </p:txBody>
      </p:sp>
      <p:sp>
        <p:nvSpPr>
          <p:cNvPr id="237" name="Google Shape;237;p27"/>
          <p:cNvSpPr/>
          <p:nvPr/>
        </p:nvSpPr>
        <p:spPr>
          <a:xfrm>
            <a:off x="4113425" y="4534750"/>
            <a:ext cx="1098600" cy="763500"/>
          </a:xfrm>
          <a:prstGeom prst="roundRect">
            <a:avLst>
              <a:gd fmla="val 16667" name="adj"/>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0x1337</a:t>
            </a:r>
            <a:endParaRPr>
              <a:latin typeface="Nanum Gothic"/>
              <a:ea typeface="Nanum Gothic"/>
              <a:cs typeface="Nanum Gothic"/>
              <a:sym typeface="Nanum Gothic"/>
            </a:endParaRPr>
          </a:p>
        </p:txBody>
      </p:sp>
      <p:sp>
        <p:nvSpPr>
          <p:cNvPr id="238" name="Google Shape;238;p27"/>
          <p:cNvSpPr/>
          <p:nvPr/>
        </p:nvSpPr>
        <p:spPr>
          <a:xfrm rot="5400000">
            <a:off x="3337875" y="3386650"/>
            <a:ext cx="184200" cy="1375800"/>
          </a:xfrm>
          <a:prstGeom prst="upArrow">
            <a:avLst>
              <a:gd fmla="val 28223" name="adj1"/>
              <a:gd fmla="val 576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239" name="Google Shape;239;p27"/>
          <p:cNvSpPr/>
          <p:nvPr/>
        </p:nvSpPr>
        <p:spPr>
          <a:xfrm>
            <a:off x="1588350" y="5787575"/>
            <a:ext cx="503400" cy="53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0" lIns="91425" spcFirstLastPara="1" rIns="91425" wrap="square" tIns="0">
            <a:noAutofit/>
          </a:bodyPr>
          <a:lstStyle/>
          <a:p>
            <a:pPr indent="0" lvl="0" marL="0" rtl="0" algn="ctr">
              <a:spcBef>
                <a:spcPts val="0"/>
              </a:spcBef>
              <a:spcAft>
                <a:spcPts val="0"/>
              </a:spcAft>
              <a:buNone/>
            </a:pPr>
            <a:r>
              <a:rPr lang="en">
                <a:latin typeface="Nanum Gothic"/>
                <a:ea typeface="Nanum Gothic"/>
                <a:cs typeface="Nanum Gothic"/>
                <a:sym typeface="Nanum Gothic"/>
              </a:rPr>
              <a:t>1</a:t>
            </a:r>
            <a:endParaRPr>
              <a:latin typeface="Nanum Gothic"/>
              <a:ea typeface="Nanum Gothic"/>
              <a:cs typeface="Nanum Gothic"/>
              <a:sym typeface="Nanum Gothic"/>
            </a:endParaRPr>
          </a:p>
        </p:txBody>
      </p:sp>
      <p:sp>
        <p:nvSpPr>
          <p:cNvPr id="240" name="Google Shape;240;p27"/>
          <p:cNvSpPr/>
          <p:nvPr/>
        </p:nvSpPr>
        <p:spPr>
          <a:xfrm>
            <a:off x="2091750" y="5787575"/>
            <a:ext cx="503400" cy="53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0" lIns="91425" spcFirstLastPara="1" rIns="91425" wrap="square" tIns="0">
            <a:noAutofit/>
          </a:bodyPr>
          <a:lstStyle/>
          <a:p>
            <a:pPr indent="0" lvl="0" marL="0" rtl="0" algn="ctr">
              <a:spcBef>
                <a:spcPts val="0"/>
              </a:spcBef>
              <a:spcAft>
                <a:spcPts val="0"/>
              </a:spcAft>
              <a:buNone/>
            </a:pPr>
            <a:r>
              <a:rPr lang="en">
                <a:latin typeface="Nanum Gothic"/>
                <a:ea typeface="Nanum Gothic"/>
                <a:cs typeface="Nanum Gothic"/>
                <a:sym typeface="Nanum Gothic"/>
              </a:rPr>
              <a:t>2</a:t>
            </a:r>
            <a:endParaRPr>
              <a:latin typeface="Nanum Gothic"/>
              <a:ea typeface="Nanum Gothic"/>
              <a:cs typeface="Nanum Gothic"/>
              <a:sym typeface="Nanum Gothic"/>
            </a:endParaRPr>
          </a:p>
        </p:txBody>
      </p:sp>
      <p:sp>
        <p:nvSpPr>
          <p:cNvPr id="241" name="Google Shape;241;p27"/>
          <p:cNvSpPr/>
          <p:nvPr/>
        </p:nvSpPr>
        <p:spPr>
          <a:xfrm>
            <a:off x="2595150" y="5787575"/>
            <a:ext cx="503400" cy="53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0" lIns="91425" spcFirstLastPara="1" rIns="91425" wrap="square" tIns="0">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242" name="Google Shape;242;p27"/>
          <p:cNvSpPr/>
          <p:nvPr/>
        </p:nvSpPr>
        <p:spPr>
          <a:xfrm>
            <a:off x="3098550" y="5787575"/>
            <a:ext cx="503400" cy="53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0" lIns="91425" spcFirstLastPara="1" rIns="91425" wrap="square" tIns="0">
            <a:noAutofit/>
          </a:bodyPr>
          <a:lstStyle/>
          <a:p>
            <a:pPr indent="0" lvl="0" marL="0" rtl="0" algn="l">
              <a:spcBef>
                <a:spcPts val="0"/>
              </a:spcBef>
              <a:spcAft>
                <a:spcPts val="0"/>
              </a:spcAft>
              <a:buNone/>
            </a:pPr>
            <a:r>
              <a:t/>
            </a:r>
            <a:endParaRPr>
              <a:latin typeface="Nanum Gothic"/>
              <a:ea typeface="Nanum Gothic"/>
              <a:cs typeface="Nanum Gothic"/>
              <a:sym typeface="Nanum Gothic"/>
            </a:endParaRPr>
          </a:p>
        </p:txBody>
      </p:sp>
      <p:sp>
        <p:nvSpPr>
          <p:cNvPr id="243" name="Google Shape;243;p27"/>
          <p:cNvSpPr/>
          <p:nvPr/>
        </p:nvSpPr>
        <p:spPr>
          <a:xfrm rot="10800000">
            <a:off x="1715550" y="5004263"/>
            <a:ext cx="184200" cy="763500"/>
          </a:xfrm>
          <a:prstGeom prst="upArrow">
            <a:avLst>
              <a:gd fmla="val 28223" name="adj1"/>
              <a:gd fmla="val 576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244" name="Google Shape;244;p27"/>
          <p:cNvSpPr/>
          <p:nvPr/>
        </p:nvSpPr>
        <p:spPr>
          <a:xfrm>
            <a:off x="2633600" y="1941125"/>
            <a:ext cx="238500" cy="314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cxnSp>
        <p:nvCxnSpPr>
          <p:cNvPr id="245" name="Google Shape;245;p27"/>
          <p:cNvCxnSpPr>
            <a:stCxn id="244" idx="0"/>
            <a:endCxn id="237" idx="3"/>
          </p:cNvCxnSpPr>
          <p:nvPr/>
        </p:nvCxnSpPr>
        <p:spPr>
          <a:xfrm flipH="1" rot="-5400000">
            <a:off x="2494700" y="2199275"/>
            <a:ext cx="2975400" cy="2459100"/>
          </a:xfrm>
          <a:prstGeom prst="curvedConnector4">
            <a:avLst>
              <a:gd fmla="val -8003" name="adj1"/>
              <a:gd fmla="val 109686" name="adj2"/>
            </a:avLst>
          </a:prstGeom>
          <a:noFill/>
          <a:ln cap="flat" cmpd="sng" w="9525">
            <a:solidFill>
              <a:srgbClr val="FF0000"/>
            </a:solidFill>
            <a:prstDash val="solid"/>
            <a:round/>
            <a:headEnd len="med" w="med" type="none"/>
            <a:tailEnd len="med" w="med" type="none"/>
          </a:ln>
        </p:spPr>
      </p:cxnSp>
      <p:sp>
        <p:nvSpPr>
          <p:cNvPr id="246" name="Google Shape;246;p27"/>
          <p:cNvSpPr/>
          <p:nvPr/>
        </p:nvSpPr>
        <p:spPr>
          <a:xfrm>
            <a:off x="2429350" y="3310900"/>
            <a:ext cx="1098600" cy="3141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247" name="Google Shape;247;p27"/>
          <p:cNvSpPr/>
          <p:nvPr/>
        </p:nvSpPr>
        <p:spPr>
          <a:xfrm>
            <a:off x="3002325" y="1938825"/>
            <a:ext cx="855300" cy="3141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248" name="Google Shape;248;p27"/>
          <p:cNvSpPr/>
          <p:nvPr/>
        </p:nvSpPr>
        <p:spPr>
          <a:xfrm rot="10800000">
            <a:off x="311700" y="3917500"/>
            <a:ext cx="855300" cy="3141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249" name="Google Shape;249;p27"/>
          <p:cNvSpPr/>
          <p:nvPr/>
        </p:nvSpPr>
        <p:spPr>
          <a:xfrm>
            <a:off x="4997750" y="4794100"/>
            <a:ext cx="1005300" cy="2448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 </a:t>
            </a:r>
            <a:endParaRPr>
              <a:latin typeface="Nanum Gothic"/>
              <a:ea typeface="Nanum Gothic"/>
              <a:cs typeface="Nanum Gothic"/>
              <a:sym typeface="Nanum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4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4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48"/>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8"/>
          <p:cNvSpPr/>
          <p:nvPr/>
        </p:nvSpPr>
        <p:spPr>
          <a:xfrm>
            <a:off x="873300" y="3164650"/>
            <a:ext cx="1868700" cy="6066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shape</a:t>
            </a:r>
            <a:endParaRPr>
              <a:latin typeface="Nanum Gothic"/>
              <a:ea typeface="Nanum Gothic"/>
              <a:cs typeface="Nanum Gothic"/>
              <a:sym typeface="Nanum Gothic"/>
            </a:endParaRPr>
          </a:p>
        </p:txBody>
      </p:sp>
      <p:sp>
        <p:nvSpPr>
          <p:cNvPr id="255" name="Google Shape;255;p28"/>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Inline Caching</a:t>
            </a:r>
            <a:endParaRPr/>
          </a:p>
        </p:txBody>
      </p:sp>
      <p:sp>
        <p:nvSpPr>
          <p:cNvPr id="256" name="Google Shape;256;p28"/>
          <p:cNvSpPr txBox="1"/>
          <p:nvPr/>
        </p:nvSpPr>
        <p:spPr>
          <a:xfrm>
            <a:off x="6819600" y="1356875"/>
            <a:ext cx="2012700" cy="31401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Nanum Gothic"/>
                <a:ea typeface="Nanum Gothic"/>
                <a:cs typeface="Nanum Gothic"/>
                <a:sym typeface="Nanum Gothic"/>
              </a:rPr>
              <a:t>let x = {};</a:t>
            </a:r>
            <a:endParaRPr sz="16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sz="1600">
                <a:solidFill>
                  <a:schemeClr val="dk1"/>
                </a:solidFill>
                <a:latin typeface="Nanum Gothic"/>
                <a:ea typeface="Nanum Gothic"/>
                <a:cs typeface="Nanum Gothic"/>
                <a:sym typeface="Nanum Gothic"/>
              </a:rPr>
              <a:t>x.prop1 = 0x1234;</a:t>
            </a:r>
            <a:endParaRPr sz="16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sz="1600">
                <a:solidFill>
                  <a:schemeClr val="dk1"/>
                </a:solidFill>
                <a:latin typeface="Nanum Gothic"/>
                <a:ea typeface="Nanum Gothic"/>
                <a:cs typeface="Nanum Gothic"/>
                <a:sym typeface="Nanum Gothic"/>
              </a:rPr>
              <a:t>x.prop2 = 0x1337;</a:t>
            </a:r>
            <a:endParaRPr sz="16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sz="1600">
                <a:solidFill>
                  <a:schemeClr val="dk1"/>
                </a:solidFill>
                <a:latin typeface="Nanum Gothic"/>
                <a:ea typeface="Nanum Gothic"/>
                <a:cs typeface="Nanum Gothic"/>
                <a:sym typeface="Nanum Gothic"/>
              </a:rPr>
              <a:t>x[0] = 1;</a:t>
            </a:r>
            <a:endParaRPr sz="16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sz="1600">
                <a:solidFill>
                  <a:schemeClr val="dk1"/>
                </a:solidFill>
                <a:latin typeface="Nanum Gothic"/>
                <a:ea typeface="Nanum Gothic"/>
                <a:cs typeface="Nanum Gothic"/>
                <a:sym typeface="Nanum Gothic"/>
              </a:rPr>
              <a:t>x[1] = 2;</a:t>
            </a:r>
            <a:endParaRPr sz="16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sz="1600">
                <a:solidFill>
                  <a:schemeClr val="dk1"/>
                </a:solidFill>
                <a:latin typeface="Nanum Gothic"/>
                <a:ea typeface="Nanum Gothic"/>
                <a:cs typeface="Nanum Gothic"/>
                <a:sym typeface="Nanum Gothic"/>
              </a:rPr>
              <a:t>…</a:t>
            </a:r>
            <a:endParaRPr sz="16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sz="1600">
                <a:solidFill>
                  <a:schemeClr val="dk1"/>
                </a:solidFill>
                <a:latin typeface="Nanum Gothic"/>
                <a:ea typeface="Nanum Gothic"/>
                <a:cs typeface="Nanum Gothic"/>
                <a:sym typeface="Nanum Gothic"/>
              </a:rPr>
              <a:t>…</a:t>
            </a:r>
            <a:endParaRPr sz="1600">
              <a:solidFill>
                <a:schemeClr val="dk1"/>
              </a:solidFill>
              <a:latin typeface="Nanum Gothic"/>
              <a:ea typeface="Nanum Gothic"/>
              <a:cs typeface="Nanum Gothic"/>
              <a:sym typeface="Nanum Gothic"/>
            </a:endParaRPr>
          </a:p>
          <a:p>
            <a:pPr indent="0" lvl="0" marL="0" rtl="0" algn="l">
              <a:spcBef>
                <a:spcPts val="0"/>
              </a:spcBef>
              <a:spcAft>
                <a:spcPts val="0"/>
              </a:spcAft>
              <a:buNone/>
            </a:pPr>
            <a:r>
              <a:t/>
            </a:r>
            <a:endParaRPr sz="16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sz="1600">
                <a:solidFill>
                  <a:schemeClr val="dk1"/>
                </a:solidFill>
                <a:latin typeface="Nanum Gothic"/>
                <a:ea typeface="Nanum Gothic"/>
                <a:cs typeface="Nanum Gothic"/>
                <a:sym typeface="Nanum Gothic"/>
              </a:rPr>
              <a:t>function access(a) {</a:t>
            </a:r>
            <a:endParaRPr sz="16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sz="1600">
                <a:solidFill>
                  <a:schemeClr val="dk1"/>
                </a:solidFill>
                <a:latin typeface="Nanum Gothic"/>
                <a:ea typeface="Nanum Gothic"/>
                <a:cs typeface="Nanum Gothic"/>
                <a:sym typeface="Nanum Gothic"/>
              </a:rPr>
              <a:t>    return a.prop2;</a:t>
            </a:r>
            <a:endParaRPr sz="16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sz="1600">
                <a:solidFill>
                  <a:schemeClr val="dk1"/>
                </a:solidFill>
                <a:latin typeface="Nanum Gothic"/>
                <a:ea typeface="Nanum Gothic"/>
                <a:cs typeface="Nanum Gothic"/>
                <a:sym typeface="Nanum Gothic"/>
              </a:rPr>
              <a:t>}</a:t>
            </a:r>
            <a:endParaRPr sz="1600">
              <a:solidFill>
                <a:schemeClr val="dk1"/>
              </a:solidFill>
              <a:latin typeface="Nanum Gothic"/>
              <a:ea typeface="Nanum Gothic"/>
              <a:cs typeface="Nanum Gothic"/>
              <a:sym typeface="Nanum Gothic"/>
            </a:endParaRPr>
          </a:p>
          <a:p>
            <a:pPr indent="0" lvl="0" marL="0" rtl="0" algn="l">
              <a:spcBef>
                <a:spcPts val="0"/>
              </a:spcBef>
              <a:spcAft>
                <a:spcPts val="0"/>
              </a:spcAft>
              <a:buNone/>
            </a:pPr>
            <a:r>
              <a:t/>
            </a:r>
            <a:endParaRPr sz="1600">
              <a:solidFill>
                <a:schemeClr val="dk1"/>
              </a:solidFill>
              <a:latin typeface="Nanum Gothic"/>
              <a:ea typeface="Nanum Gothic"/>
              <a:cs typeface="Nanum Gothic"/>
              <a:sym typeface="Nanum Gothic"/>
            </a:endParaRPr>
          </a:p>
        </p:txBody>
      </p:sp>
      <p:sp>
        <p:nvSpPr>
          <p:cNvPr id="257" name="Google Shape;257;p28"/>
          <p:cNvSpPr/>
          <p:nvPr/>
        </p:nvSpPr>
        <p:spPr>
          <a:xfrm>
            <a:off x="873300" y="3771250"/>
            <a:ext cx="1868700" cy="6066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properties</a:t>
            </a:r>
            <a:endParaRPr>
              <a:latin typeface="Nanum Gothic"/>
              <a:ea typeface="Nanum Gothic"/>
              <a:cs typeface="Nanum Gothic"/>
              <a:sym typeface="Nanum Gothic"/>
            </a:endParaRPr>
          </a:p>
        </p:txBody>
      </p:sp>
      <p:sp>
        <p:nvSpPr>
          <p:cNvPr id="258" name="Google Shape;258;p28"/>
          <p:cNvSpPr/>
          <p:nvPr/>
        </p:nvSpPr>
        <p:spPr>
          <a:xfrm>
            <a:off x="873300" y="4377850"/>
            <a:ext cx="1868700" cy="6066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elements</a:t>
            </a:r>
            <a:endParaRPr>
              <a:latin typeface="Nanum Gothic"/>
              <a:ea typeface="Nanum Gothic"/>
              <a:cs typeface="Nanum Gothic"/>
              <a:sym typeface="Nanum Gothic"/>
            </a:endParaRPr>
          </a:p>
        </p:txBody>
      </p:sp>
      <p:sp>
        <p:nvSpPr>
          <p:cNvPr id="259" name="Google Shape;259;p28"/>
          <p:cNvSpPr/>
          <p:nvPr/>
        </p:nvSpPr>
        <p:spPr>
          <a:xfrm>
            <a:off x="471550" y="1830225"/>
            <a:ext cx="2644800" cy="53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0" lIns="91425" spcFirstLastPara="1" rIns="91425" wrap="square" tIns="0">
            <a:noAutofit/>
          </a:bodyPr>
          <a:lstStyle/>
          <a:p>
            <a:pPr indent="0" lvl="0" marL="0" rtl="0" algn="ctr">
              <a:spcBef>
                <a:spcPts val="0"/>
              </a:spcBef>
              <a:spcAft>
                <a:spcPts val="0"/>
              </a:spcAft>
              <a:buNone/>
            </a:pPr>
            <a:r>
              <a:rPr lang="en" sz="1700">
                <a:latin typeface="Nanum Gothic"/>
                <a:ea typeface="Nanum Gothic"/>
                <a:cs typeface="Nanum Gothic"/>
                <a:sym typeface="Nanum Gothic"/>
              </a:rPr>
              <a:t>prop1: 0     prop2: 1</a:t>
            </a:r>
            <a:endParaRPr sz="1700">
              <a:latin typeface="Nanum Gothic"/>
              <a:ea typeface="Nanum Gothic"/>
              <a:cs typeface="Nanum Gothic"/>
              <a:sym typeface="Nanum Gothic"/>
            </a:endParaRPr>
          </a:p>
        </p:txBody>
      </p:sp>
      <p:sp>
        <p:nvSpPr>
          <p:cNvPr id="260" name="Google Shape;260;p28"/>
          <p:cNvSpPr/>
          <p:nvPr/>
        </p:nvSpPr>
        <p:spPr>
          <a:xfrm>
            <a:off x="1701850" y="2401275"/>
            <a:ext cx="184200" cy="763500"/>
          </a:xfrm>
          <a:prstGeom prst="upArrow">
            <a:avLst>
              <a:gd fmla="val 28223" name="adj1"/>
              <a:gd fmla="val 576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261" name="Google Shape;261;p28"/>
          <p:cNvSpPr/>
          <p:nvPr/>
        </p:nvSpPr>
        <p:spPr>
          <a:xfrm>
            <a:off x="4113425" y="3771250"/>
            <a:ext cx="1098600" cy="763500"/>
          </a:xfrm>
          <a:prstGeom prst="roundRect">
            <a:avLst>
              <a:gd fmla="val 16667" name="adj"/>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0x1234</a:t>
            </a:r>
            <a:endParaRPr>
              <a:latin typeface="Nanum Gothic"/>
              <a:ea typeface="Nanum Gothic"/>
              <a:cs typeface="Nanum Gothic"/>
              <a:sym typeface="Nanum Gothic"/>
            </a:endParaRPr>
          </a:p>
        </p:txBody>
      </p:sp>
      <p:sp>
        <p:nvSpPr>
          <p:cNvPr id="262" name="Google Shape;262;p28"/>
          <p:cNvSpPr/>
          <p:nvPr/>
        </p:nvSpPr>
        <p:spPr>
          <a:xfrm>
            <a:off x="4113425" y="4534750"/>
            <a:ext cx="1098600" cy="763500"/>
          </a:xfrm>
          <a:prstGeom prst="roundRect">
            <a:avLst>
              <a:gd fmla="val 16667" name="adj"/>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0x1337</a:t>
            </a:r>
            <a:endParaRPr>
              <a:latin typeface="Nanum Gothic"/>
              <a:ea typeface="Nanum Gothic"/>
              <a:cs typeface="Nanum Gothic"/>
              <a:sym typeface="Nanum Gothic"/>
            </a:endParaRPr>
          </a:p>
        </p:txBody>
      </p:sp>
      <p:sp>
        <p:nvSpPr>
          <p:cNvPr id="263" name="Google Shape;263;p28"/>
          <p:cNvSpPr/>
          <p:nvPr/>
        </p:nvSpPr>
        <p:spPr>
          <a:xfrm rot="5400000">
            <a:off x="3337875" y="3386650"/>
            <a:ext cx="184200" cy="1375800"/>
          </a:xfrm>
          <a:prstGeom prst="upArrow">
            <a:avLst>
              <a:gd fmla="val 28223" name="adj1"/>
              <a:gd fmla="val 576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264" name="Google Shape;264;p28"/>
          <p:cNvSpPr/>
          <p:nvPr/>
        </p:nvSpPr>
        <p:spPr>
          <a:xfrm>
            <a:off x="1588350" y="5787575"/>
            <a:ext cx="503400" cy="53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0" lIns="91425" spcFirstLastPara="1" rIns="91425" wrap="square" tIns="0">
            <a:noAutofit/>
          </a:bodyPr>
          <a:lstStyle/>
          <a:p>
            <a:pPr indent="0" lvl="0" marL="0" rtl="0" algn="ctr">
              <a:spcBef>
                <a:spcPts val="0"/>
              </a:spcBef>
              <a:spcAft>
                <a:spcPts val="0"/>
              </a:spcAft>
              <a:buNone/>
            </a:pPr>
            <a:r>
              <a:rPr lang="en">
                <a:latin typeface="Nanum Gothic"/>
                <a:ea typeface="Nanum Gothic"/>
                <a:cs typeface="Nanum Gothic"/>
                <a:sym typeface="Nanum Gothic"/>
              </a:rPr>
              <a:t>1</a:t>
            </a:r>
            <a:endParaRPr>
              <a:latin typeface="Nanum Gothic"/>
              <a:ea typeface="Nanum Gothic"/>
              <a:cs typeface="Nanum Gothic"/>
              <a:sym typeface="Nanum Gothic"/>
            </a:endParaRPr>
          </a:p>
        </p:txBody>
      </p:sp>
      <p:sp>
        <p:nvSpPr>
          <p:cNvPr id="265" name="Google Shape;265;p28"/>
          <p:cNvSpPr/>
          <p:nvPr/>
        </p:nvSpPr>
        <p:spPr>
          <a:xfrm>
            <a:off x="2091750" y="5787575"/>
            <a:ext cx="503400" cy="53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0" lIns="91425" spcFirstLastPara="1" rIns="91425" wrap="square" tIns="0">
            <a:noAutofit/>
          </a:bodyPr>
          <a:lstStyle/>
          <a:p>
            <a:pPr indent="0" lvl="0" marL="0" rtl="0" algn="ctr">
              <a:spcBef>
                <a:spcPts val="0"/>
              </a:spcBef>
              <a:spcAft>
                <a:spcPts val="0"/>
              </a:spcAft>
              <a:buNone/>
            </a:pPr>
            <a:r>
              <a:rPr lang="en">
                <a:latin typeface="Nanum Gothic"/>
                <a:ea typeface="Nanum Gothic"/>
                <a:cs typeface="Nanum Gothic"/>
                <a:sym typeface="Nanum Gothic"/>
              </a:rPr>
              <a:t>2</a:t>
            </a:r>
            <a:endParaRPr>
              <a:latin typeface="Nanum Gothic"/>
              <a:ea typeface="Nanum Gothic"/>
              <a:cs typeface="Nanum Gothic"/>
              <a:sym typeface="Nanum Gothic"/>
            </a:endParaRPr>
          </a:p>
        </p:txBody>
      </p:sp>
      <p:sp>
        <p:nvSpPr>
          <p:cNvPr id="266" name="Google Shape;266;p28"/>
          <p:cNvSpPr/>
          <p:nvPr/>
        </p:nvSpPr>
        <p:spPr>
          <a:xfrm>
            <a:off x="2595150" y="5787575"/>
            <a:ext cx="503400" cy="53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0" lIns="91425" spcFirstLastPara="1" rIns="91425" wrap="square" tIns="0">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267" name="Google Shape;267;p28"/>
          <p:cNvSpPr/>
          <p:nvPr/>
        </p:nvSpPr>
        <p:spPr>
          <a:xfrm>
            <a:off x="3098550" y="5787575"/>
            <a:ext cx="503400" cy="53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0" lIns="91425" spcFirstLastPara="1" rIns="91425" wrap="square" tIns="0">
            <a:noAutofit/>
          </a:bodyPr>
          <a:lstStyle/>
          <a:p>
            <a:pPr indent="0" lvl="0" marL="0" rtl="0" algn="l">
              <a:spcBef>
                <a:spcPts val="0"/>
              </a:spcBef>
              <a:spcAft>
                <a:spcPts val="0"/>
              </a:spcAft>
              <a:buNone/>
            </a:pPr>
            <a:r>
              <a:t/>
            </a:r>
            <a:endParaRPr>
              <a:latin typeface="Nanum Gothic"/>
              <a:ea typeface="Nanum Gothic"/>
              <a:cs typeface="Nanum Gothic"/>
              <a:sym typeface="Nanum Gothic"/>
            </a:endParaRPr>
          </a:p>
        </p:txBody>
      </p:sp>
      <p:sp>
        <p:nvSpPr>
          <p:cNvPr id="268" name="Google Shape;268;p28"/>
          <p:cNvSpPr/>
          <p:nvPr/>
        </p:nvSpPr>
        <p:spPr>
          <a:xfrm rot="10800000">
            <a:off x="1715550" y="5004263"/>
            <a:ext cx="184200" cy="763500"/>
          </a:xfrm>
          <a:prstGeom prst="upArrow">
            <a:avLst>
              <a:gd fmla="val 28223" name="adj1"/>
              <a:gd fmla="val 576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269" name="Google Shape;269;p28"/>
          <p:cNvSpPr/>
          <p:nvPr/>
        </p:nvSpPr>
        <p:spPr>
          <a:xfrm>
            <a:off x="2633600" y="1941125"/>
            <a:ext cx="238500" cy="314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270" name="Google Shape;270;p28"/>
          <p:cNvSpPr/>
          <p:nvPr/>
        </p:nvSpPr>
        <p:spPr>
          <a:xfrm>
            <a:off x="2429350" y="3310900"/>
            <a:ext cx="1098600" cy="3141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271" name="Google Shape;271;p28"/>
          <p:cNvSpPr/>
          <p:nvPr/>
        </p:nvSpPr>
        <p:spPr>
          <a:xfrm rot="10800000">
            <a:off x="311700" y="3917500"/>
            <a:ext cx="855300" cy="3141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272" name="Google Shape;272;p28"/>
          <p:cNvSpPr/>
          <p:nvPr/>
        </p:nvSpPr>
        <p:spPr>
          <a:xfrm>
            <a:off x="4997750" y="4794100"/>
            <a:ext cx="1005300" cy="2448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 </a:t>
            </a:r>
            <a:endParaRPr>
              <a:latin typeface="Nanum Gothic"/>
              <a:ea typeface="Nanum Gothic"/>
              <a:cs typeface="Nanum Gothic"/>
              <a:sym typeface="Nanum Gothic"/>
            </a:endParaRPr>
          </a:p>
        </p:txBody>
      </p:sp>
      <p:sp>
        <p:nvSpPr>
          <p:cNvPr id="273" name="Google Shape;273;p28"/>
          <p:cNvSpPr/>
          <p:nvPr/>
        </p:nvSpPr>
        <p:spPr>
          <a:xfrm>
            <a:off x="6747400" y="4384000"/>
            <a:ext cx="2084700" cy="5313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DEFAULT</a:t>
            </a:r>
            <a:endParaRPr>
              <a:latin typeface="Nanum Gothic"/>
              <a:ea typeface="Nanum Gothic"/>
              <a:cs typeface="Nanum Gothic"/>
              <a:sym typeface="Nanum Gothic"/>
            </a:endParaRPr>
          </a:p>
        </p:txBody>
      </p:sp>
      <p:sp>
        <p:nvSpPr>
          <p:cNvPr id="274" name="Google Shape;274;p28"/>
          <p:cNvSpPr/>
          <p:nvPr/>
        </p:nvSpPr>
        <p:spPr>
          <a:xfrm>
            <a:off x="6747400" y="4919350"/>
            <a:ext cx="2084700" cy="5313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DEFAULT</a:t>
            </a:r>
            <a:endParaRPr>
              <a:latin typeface="Nanum Gothic"/>
              <a:ea typeface="Nanum Gothic"/>
              <a:cs typeface="Nanum Gothic"/>
              <a:sym typeface="Nanum Gothic"/>
            </a:endParaRPr>
          </a:p>
        </p:txBody>
      </p:sp>
      <p:sp>
        <p:nvSpPr>
          <p:cNvPr id="275" name="Google Shape;275;p28"/>
          <p:cNvSpPr/>
          <p:nvPr/>
        </p:nvSpPr>
        <p:spPr>
          <a:xfrm>
            <a:off x="6747400" y="5450650"/>
            <a:ext cx="2084700" cy="5313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DEFAULT</a:t>
            </a:r>
            <a:endParaRPr>
              <a:latin typeface="Nanum Gothic"/>
              <a:ea typeface="Nanum Gothic"/>
              <a:cs typeface="Nanum Gothic"/>
              <a:sym typeface="Nanum Gothic"/>
            </a:endParaRPr>
          </a:p>
        </p:txBody>
      </p:sp>
      <p:sp>
        <p:nvSpPr>
          <p:cNvPr id="276" name="Google Shape;276;p28"/>
          <p:cNvSpPr txBox="1"/>
          <p:nvPr/>
        </p:nvSpPr>
        <p:spPr>
          <a:xfrm>
            <a:off x="3601950" y="3237100"/>
            <a:ext cx="449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Nanum Gothic"/>
                <a:ea typeface="Nanum Gothic"/>
                <a:cs typeface="Nanum Gothic"/>
                <a:sym typeface="Nanum Gothic"/>
              </a:rPr>
              <a:t>S1</a:t>
            </a:r>
            <a:endParaRPr sz="1800">
              <a:solidFill>
                <a:schemeClr val="dk1"/>
              </a:solidFill>
              <a:latin typeface="Nanum Gothic"/>
              <a:ea typeface="Nanum Gothic"/>
              <a:cs typeface="Nanum Gothic"/>
              <a:sym typeface="Nanum Gothic"/>
            </a:endParaRPr>
          </a:p>
        </p:txBody>
      </p:sp>
      <p:cxnSp>
        <p:nvCxnSpPr>
          <p:cNvPr id="277" name="Google Shape;277;p28"/>
          <p:cNvCxnSpPr>
            <a:stCxn id="278" idx="2"/>
            <a:endCxn id="273" idx="0"/>
          </p:cNvCxnSpPr>
          <p:nvPr/>
        </p:nvCxnSpPr>
        <p:spPr>
          <a:xfrm flipH="1">
            <a:off x="7789625" y="3886875"/>
            <a:ext cx="369300" cy="497100"/>
          </a:xfrm>
          <a:prstGeom prst="straightConnector1">
            <a:avLst/>
          </a:prstGeom>
          <a:noFill/>
          <a:ln cap="flat" cmpd="sng" w="9525">
            <a:solidFill>
              <a:srgbClr val="FF0000"/>
            </a:solidFill>
            <a:prstDash val="solid"/>
            <a:round/>
            <a:headEnd len="med" w="med" type="none"/>
            <a:tailEnd len="med" w="med" type="triangle"/>
          </a:ln>
        </p:spPr>
      </p:cxnSp>
      <p:sp>
        <p:nvSpPr>
          <p:cNvPr id="278" name="Google Shape;278;p28"/>
          <p:cNvSpPr/>
          <p:nvPr/>
        </p:nvSpPr>
        <p:spPr>
          <a:xfrm>
            <a:off x="7758125" y="3642075"/>
            <a:ext cx="801600" cy="244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279" name="Google Shape;279;p28"/>
          <p:cNvSpPr/>
          <p:nvPr/>
        </p:nvSpPr>
        <p:spPr>
          <a:xfrm>
            <a:off x="8256500" y="4546363"/>
            <a:ext cx="503400" cy="2448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7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7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71"/>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9"/>
          <p:cNvSpPr/>
          <p:nvPr/>
        </p:nvSpPr>
        <p:spPr>
          <a:xfrm>
            <a:off x="873300" y="3164650"/>
            <a:ext cx="1868700" cy="6066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shape</a:t>
            </a:r>
            <a:endParaRPr>
              <a:latin typeface="Nanum Gothic"/>
              <a:ea typeface="Nanum Gothic"/>
              <a:cs typeface="Nanum Gothic"/>
              <a:sym typeface="Nanum Gothic"/>
            </a:endParaRPr>
          </a:p>
        </p:txBody>
      </p:sp>
      <p:sp>
        <p:nvSpPr>
          <p:cNvPr id="285" name="Google Shape;285;p29"/>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Inline Caching</a:t>
            </a:r>
            <a:endParaRPr/>
          </a:p>
        </p:txBody>
      </p:sp>
      <p:sp>
        <p:nvSpPr>
          <p:cNvPr id="286" name="Google Shape;286;p29"/>
          <p:cNvSpPr txBox="1"/>
          <p:nvPr/>
        </p:nvSpPr>
        <p:spPr>
          <a:xfrm>
            <a:off x="6819600" y="1356875"/>
            <a:ext cx="2012700" cy="31401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Nanum Gothic"/>
                <a:ea typeface="Nanum Gothic"/>
                <a:cs typeface="Nanum Gothic"/>
                <a:sym typeface="Nanum Gothic"/>
              </a:rPr>
              <a:t>let x = {};</a:t>
            </a:r>
            <a:endParaRPr sz="16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sz="1600">
                <a:solidFill>
                  <a:schemeClr val="dk1"/>
                </a:solidFill>
                <a:latin typeface="Nanum Gothic"/>
                <a:ea typeface="Nanum Gothic"/>
                <a:cs typeface="Nanum Gothic"/>
                <a:sym typeface="Nanum Gothic"/>
              </a:rPr>
              <a:t>x.prop1 = 0x1234;</a:t>
            </a:r>
            <a:endParaRPr sz="16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sz="1600">
                <a:solidFill>
                  <a:schemeClr val="dk1"/>
                </a:solidFill>
                <a:latin typeface="Nanum Gothic"/>
                <a:ea typeface="Nanum Gothic"/>
                <a:cs typeface="Nanum Gothic"/>
                <a:sym typeface="Nanum Gothic"/>
              </a:rPr>
              <a:t>x.prop2 = 0x1337;</a:t>
            </a:r>
            <a:endParaRPr sz="16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sz="1600">
                <a:solidFill>
                  <a:schemeClr val="dk1"/>
                </a:solidFill>
                <a:latin typeface="Nanum Gothic"/>
                <a:ea typeface="Nanum Gothic"/>
                <a:cs typeface="Nanum Gothic"/>
                <a:sym typeface="Nanum Gothic"/>
              </a:rPr>
              <a:t>x[0] = 1;</a:t>
            </a:r>
            <a:endParaRPr sz="16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sz="1600">
                <a:solidFill>
                  <a:schemeClr val="dk1"/>
                </a:solidFill>
                <a:latin typeface="Nanum Gothic"/>
                <a:ea typeface="Nanum Gothic"/>
                <a:cs typeface="Nanum Gothic"/>
                <a:sym typeface="Nanum Gothic"/>
              </a:rPr>
              <a:t>x[1] = 2;</a:t>
            </a:r>
            <a:endParaRPr sz="16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sz="1600">
                <a:solidFill>
                  <a:schemeClr val="dk1"/>
                </a:solidFill>
                <a:latin typeface="Nanum Gothic"/>
                <a:ea typeface="Nanum Gothic"/>
                <a:cs typeface="Nanum Gothic"/>
                <a:sym typeface="Nanum Gothic"/>
              </a:rPr>
              <a:t>…</a:t>
            </a:r>
            <a:endParaRPr sz="16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sz="1600">
                <a:solidFill>
                  <a:schemeClr val="dk1"/>
                </a:solidFill>
                <a:latin typeface="Nanum Gothic"/>
                <a:ea typeface="Nanum Gothic"/>
                <a:cs typeface="Nanum Gothic"/>
                <a:sym typeface="Nanum Gothic"/>
              </a:rPr>
              <a:t>…</a:t>
            </a:r>
            <a:endParaRPr sz="1600">
              <a:solidFill>
                <a:schemeClr val="dk1"/>
              </a:solidFill>
              <a:latin typeface="Nanum Gothic"/>
              <a:ea typeface="Nanum Gothic"/>
              <a:cs typeface="Nanum Gothic"/>
              <a:sym typeface="Nanum Gothic"/>
            </a:endParaRPr>
          </a:p>
          <a:p>
            <a:pPr indent="0" lvl="0" marL="0" rtl="0" algn="l">
              <a:spcBef>
                <a:spcPts val="0"/>
              </a:spcBef>
              <a:spcAft>
                <a:spcPts val="0"/>
              </a:spcAft>
              <a:buNone/>
            </a:pPr>
            <a:r>
              <a:t/>
            </a:r>
            <a:endParaRPr sz="16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sz="1600">
                <a:solidFill>
                  <a:schemeClr val="dk1"/>
                </a:solidFill>
                <a:latin typeface="Nanum Gothic"/>
                <a:ea typeface="Nanum Gothic"/>
                <a:cs typeface="Nanum Gothic"/>
                <a:sym typeface="Nanum Gothic"/>
              </a:rPr>
              <a:t>function access(a) {</a:t>
            </a:r>
            <a:endParaRPr sz="16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sz="1600">
                <a:solidFill>
                  <a:schemeClr val="dk1"/>
                </a:solidFill>
                <a:latin typeface="Nanum Gothic"/>
                <a:ea typeface="Nanum Gothic"/>
                <a:cs typeface="Nanum Gothic"/>
                <a:sym typeface="Nanum Gothic"/>
              </a:rPr>
              <a:t>    return a.prop2;</a:t>
            </a:r>
            <a:endParaRPr sz="16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sz="1600">
                <a:solidFill>
                  <a:schemeClr val="dk1"/>
                </a:solidFill>
                <a:latin typeface="Nanum Gothic"/>
                <a:ea typeface="Nanum Gothic"/>
                <a:cs typeface="Nanum Gothic"/>
                <a:sym typeface="Nanum Gothic"/>
              </a:rPr>
              <a:t>}</a:t>
            </a:r>
            <a:endParaRPr sz="1600">
              <a:solidFill>
                <a:schemeClr val="dk1"/>
              </a:solidFill>
              <a:latin typeface="Nanum Gothic"/>
              <a:ea typeface="Nanum Gothic"/>
              <a:cs typeface="Nanum Gothic"/>
              <a:sym typeface="Nanum Gothic"/>
            </a:endParaRPr>
          </a:p>
          <a:p>
            <a:pPr indent="0" lvl="0" marL="0" rtl="0" algn="l">
              <a:spcBef>
                <a:spcPts val="0"/>
              </a:spcBef>
              <a:spcAft>
                <a:spcPts val="0"/>
              </a:spcAft>
              <a:buNone/>
            </a:pPr>
            <a:r>
              <a:t/>
            </a:r>
            <a:endParaRPr sz="1600">
              <a:solidFill>
                <a:schemeClr val="dk1"/>
              </a:solidFill>
              <a:latin typeface="Nanum Gothic"/>
              <a:ea typeface="Nanum Gothic"/>
              <a:cs typeface="Nanum Gothic"/>
              <a:sym typeface="Nanum Gothic"/>
            </a:endParaRPr>
          </a:p>
        </p:txBody>
      </p:sp>
      <p:sp>
        <p:nvSpPr>
          <p:cNvPr id="287" name="Google Shape;287;p29"/>
          <p:cNvSpPr/>
          <p:nvPr/>
        </p:nvSpPr>
        <p:spPr>
          <a:xfrm>
            <a:off x="873300" y="3771250"/>
            <a:ext cx="1868700" cy="6066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properties</a:t>
            </a:r>
            <a:endParaRPr>
              <a:latin typeface="Nanum Gothic"/>
              <a:ea typeface="Nanum Gothic"/>
              <a:cs typeface="Nanum Gothic"/>
              <a:sym typeface="Nanum Gothic"/>
            </a:endParaRPr>
          </a:p>
        </p:txBody>
      </p:sp>
      <p:sp>
        <p:nvSpPr>
          <p:cNvPr id="288" name="Google Shape;288;p29"/>
          <p:cNvSpPr/>
          <p:nvPr/>
        </p:nvSpPr>
        <p:spPr>
          <a:xfrm>
            <a:off x="873300" y="4377850"/>
            <a:ext cx="1868700" cy="6066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elements</a:t>
            </a:r>
            <a:endParaRPr>
              <a:latin typeface="Nanum Gothic"/>
              <a:ea typeface="Nanum Gothic"/>
              <a:cs typeface="Nanum Gothic"/>
              <a:sym typeface="Nanum Gothic"/>
            </a:endParaRPr>
          </a:p>
        </p:txBody>
      </p:sp>
      <p:sp>
        <p:nvSpPr>
          <p:cNvPr id="289" name="Google Shape;289;p29"/>
          <p:cNvSpPr/>
          <p:nvPr/>
        </p:nvSpPr>
        <p:spPr>
          <a:xfrm>
            <a:off x="471550" y="1830225"/>
            <a:ext cx="2644800" cy="53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0" lIns="91425" spcFirstLastPara="1" rIns="91425" wrap="square" tIns="0">
            <a:noAutofit/>
          </a:bodyPr>
          <a:lstStyle/>
          <a:p>
            <a:pPr indent="0" lvl="0" marL="0" rtl="0" algn="ctr">
              <a:spcBef>
                <a:spcPts val="0"/>
              </a:spcBef>
              <a:spcAft>
                <a:spcPts val="0"/>
              </a:spcAft>
              <a:buNone/>
            </a:pPr>
            <a:r>
              <a:rPr lang="en" sz="1700">
                <a:latin typeface="Nanum Gothic"/>
                <a:ea typeface="Nanum Gothic"/>
                <a:cs typeface="Nanum Gothic"/>
                <a:sym typeface="Nanum Gothic"/>
              </a:rPr>
              <a:t>prop1: 0     prop2: 1</a:t>
            </a:r>
            <a:endParaRPr sz="1700">
              <a:latin typeface="Nanum Gothic"/>
              <a:ea typeface="Nanum Gothic"/>
              <a:cs typeface="Nanum Gothic"/>
              <a:sym typeface="Nanum Gothic"/>
            </a:endParaRPr>
          </a:p>
        </p:txBody>
      </p:sp>
      <p:sp>
        <p:nvSpPr>
          <p:cNvPr id="290" name="Google Shape;290;p29"/>
          <p:cNvSpPr/>
          <p:nvPr/>
        </p:nvSpPr>
        <p:spPr>
          <a:xfrm>
            <a:off x="1701850" y="2401275"/>
            <a:ext cx="184200" cy="763500"/>
          </a:xfrm>
          <a:prstGeom prst="upArrow">
            <a:avLst>
              <a:gd fmla="val 28223" name="adj1"/>
              <a:gd fmla="val 576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291" name="Google Shape;291;p29"/>
          <p:cNvSpPr/>
          <p:nvPr/>
        </p:nvSpPr>
        <p:spPr>
          <a:xfrm>
            <a:off x="4113425" y="3771250"/>
            <a:ext cx="1098600" cy="763500"/>
          </a:xfrm>
          <a:prstGeom prst="roundRect">
            <a:avLst>
              <a:gd fmla="val 16667" name="adj"/>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0x1234</a:t>
            </a:r>
            <a:endParaRPr>
              <a:latin typeface="Nanum Gothic"/>
              <a:ea typeface="Nanum Gothic"/>
              <a:cs typeface="Nanum Gothic"/>
              <a:sym typeface="Nanum Gothic"/>
            </a:endParaRPr>
          </a:p>
        </p:txBody>
      </p:sp>
      <p:sp>
        <p:nvSpPr>
          <p:cNvPr id="292" name="Google Shape;292;p29"/>
          <p:cNvSpPr/>
          <p:nvPr/>
        </p:nvSpPr>
        <p:spPr>
          <a:xfrm>
            <a:off x="4113425" y="4534750"/>
            <a:ext cx="1098600" cy="763500"/>
          </a:xfrm>
          <a:prstGeom prst="roundRect">
            <a:avLst>
              <a:gd fmla="val 16667" name="adj"/>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0x1337</a:t>
            </a:r>
            <a:endParaRPr>
              <a:latin typeface="Nanum Gothic"/>
              <a:ea typeface="Nanum Gothic"/>
              <a:cs typeface="Nanum Gothic"/>
              <a:sym typeface="Nanum Gothic"/>
            </a:endParaRPr>
          </a:p>
        </p:txBody>
      </p:sp>
      <p:sp>
        <p:nvSpPr>
          <p:cNvPr id="293" name="Google Shape;293;p29"/>
          <p:cNvSpPr/>
          <p:nvPr/>
        </p:nvSpPr>
        <p:spPr>
          <a:xfrm rot="5400000">
            <a:off x="3337875" y="3386650"/>
            <a:ext cx="184200" cy="1375800"/>
          </a:xfrm>
          <a:prstGeom prst="upArrow">
            <a:avLst>
              <a:gd fmla="val 28223" name="adj1"/>
              <a:gd fmla="val 576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294" name="Google Shape;294;p29"/>
          <p:cNvSpPr/>
          <p:nvPr/>
        </p:nvSpPr>
        <p:spPr>
          <a:xfrm>
            <a:off x="1588350" y="5787575"/>
            <a:ext cx="503400" cy="53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0" lIns="91425" spcFirstLastPara="1" rIns="91425" wrap="square" tIns="0">
            <a:noAutofit/>
          </a:bodyPr>
          <a:lstStyle/>
          <a:p>
            <a:pPr indent="0" lvl="0" marL="0" rtl="0" algn="ctr">
              <a:spcBef>
                <a:spcPts val="0"/>
              </a:spcBef>
              <a:spcAft>
                <a:spcPts val="0"/>
              </a:spcAft>
              <a:buNone/>
            </a:pPr>
            <a:r>
              <a:rPr lang="en">
                <a:latin typeface="Nanum Gothic"/>
                <a:ea typeface="Nanum Gothic"/>
                <a:cs typeface="Nanum Gothic"/>
                <a:sym typeface="Nanum Gothic"/>
              </a:rPr>
              <a:t>1</a:t>
            </a:r>
            <a:endParaRPr>
              <a:latin typeface="Nanum Gothic"/>
              <a:ea typeface="Nanum Gothic"/>
              <a:cs typeface="Nanum Gothic"/>
              <a:sym typeface="Nanum Gothic"/>
            </a:endParaRPr>
          </a:p>
        </p:txBody>
      </p:sp>
      <p:sp>
        <p:nvSpPr>
          <p:cNvPr id="295" name="Google Shape;295;p29"/>
          <p:cNvSpPr/>
          <p:nvPr/>
        </p:nvSpPr>
        <p:spPr>
          <a:xfrm>
            <a:off x="2091750" y="5787575"/>
            <a:ext cx="503400" cy="53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0" lIns="91425" spcFirstLastPara="1" rIns="91425" wrap="square" tIns="0">
            <a:noAutofit/>
          </a:bodyPr>
          <a:lstStyle/>
          <a:p>
            <a:pPr indent="0" lvl="0" marL="0" rtl="0" algn="ctr">
              <a:spcBef>
                <a:spcPts val="0"/>
              </a:spcBef>
              <a:spcAft>
                <a:spcPts val="0"/>
              </a:spcAft>
              <a:buNone/>
            </a:pPr>
            <a:r>
              <a:rPr lang="en">
                <a:latin typeface="Nanum Gothic"/>
                <a:ea typeface="Nanum Gothic"/>
                <a:cs typeface="Nanum Gothic"/>
                <a:sym typeface="Nanum Gothic"/>
              </a:rPr>
              <a:t>2</a:t>
            </a:r>
            <a:endParaRPr>
              <a:latin typeface="Nanum Gothic"/>
              <a:ea typeface="Nanum Gothic"/>
              <a:cs typeface="Nanum Gothic"/>
              <a:sym typeface="Nanum Gothic"/>
            </a:endParaRPr>
          </a:p>
        </p:txBody>
      </p:sp>
      <p:sp>
        <p:nvSpPr>
          <p:cNvPr id="296" name="Google Shape;296;p29"/>
          <p:cNvSpPr/>
          <p:nvPr/>
        </p:nvSpPr>
        <p:spPr>
          <a:xfrm>
            <a:off x="2595150" y="5787575"/>
            <a:ext cx="503400" cy="53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0" lIns="91425" spcFirstLastPara="1" rIns="91425" wrap="square" tIns="0">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297" name="Google Shape;297;p29"/>
          <p:cNvSpPr/>
          <p:nvPr/>
        </p:nvSpPr>
        <p:spPr>
          <a:xfrm>
            <a:off x="3098550" y="5787575"/>
            <a:ext cx="503400" cy="53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0" lIns="91425" spcFirstLastPara="1" rIns="91425" wrap="square" tIns="0">
            <a:noAutofit/>
          </a:bodyPr>
          <a:lstStyle/>
          <a:p>
            <a:pPr indent="0" lvl="0" marL="0" rtl="0" algn="l">
              <a:spcBef>
                <a:spcPts val="0"/>
              </a:spcBef>
              <a:spcAft>
                <a:spcPts val="0"/>
              </a:spcAft>
              <a:buNone/>
            </a:pPr>
            <a:r>
              <a:t/>
            </a:r>
            <a:endParaRPr>
              <a:latin typeface="Nanum Gothic"/>
              <a:ea typeface="Nanum Gothic"/>
              <a:cs typeface="Nanum Gothic"/>
              <a:sym typeface="Nanum Gothic"/>
            </a:endParaRPr>
          </a:p>
        </p:txBody>
      </p:sp>
      <p:sp>
        <p:nvSpPr>
          <p:cNvPr id="298" name="Google Shape;298;p29"/>
          <p:cNvSpPr/>
          <p:nvPr/>
        </p:nvSpPr>
        <p:spPr>
          <a:xfrm rot="10800000">
            <a:off x="1715550" y="5004263"/>
            <a:ext cx="184200" cy="763500"/>
          </a:xfrm>
          <a:prstGeom prst="upArrow">
            <a:avLst>
              <a:gd fmla="val 28223" name="adj1"/>
              <a:gd fmla="val 576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299" name="Google Shape;299;p29"/>
          <p:cNvSpPr/>
          <p:nvPr/>
        </p:nvSpPr>
        <p:spPr>
          <a:xfrm>
            <a:off x="6747400" y="4384000"/>
            <a:ext cx="2084700" cy="5313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S1, 1</a:t>
            </a:r>
            <a:endParaRPr>
              <a:latin typeface="Nanum Gothic"/>
              <a:ea typeface="Nanum Gothic"/>
              <a:cs typeface="Nanum Gothic"/>
              <a:sym typeface="Nanum Gothic"/>
            </a:endParaRPr>
          </a:p>
        </p:txBody>
      </p:sp>
      <p:sp>
        <p:nvSpPr>
          <p:cNvPr id="300" name="Google Shape;300;p29"/>
          <p:cNvSpPr/>
          <p:nvPr/>
        </p:nvSpPr>
        <p:spPr>
          <a:xfrm>
            <a:off x="2429350" y="3310900"/>
            <a:ext cx="1098600" cy="3141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301" name="Google Shape;301;p29"/>
          <p:cNvSpPr/>
          <p:nvPr/>
        </p:nvSpPr>
        <p:spPr>
          <a:xfrm>
            <a:off x="6747400" y="4919350"/>
            <a:ext cx="2084700" cy="5313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DEFAULT</a:t>
            </a:r>
            <a:endParaRPr>
              <a:latin typeface="Nanum Gothic"/>
              <a:ea typeface="Nanum Gothic"/>
              <a:cs typeface="Nanum Gothic"/>
              <a:sym typeface="Nanum Gothic"/>
            </a:endParaRPr>
          </a:p>
        </p:txBody>
      </p:sp>
      <p:sp>
        <p:nvSpPr>
          <p:cNvPr id="302" name="Google Shape;302;p29"/>
          <p:cNvSpPr/>
          <p:nvPr/>
        </p:nvSpPr>
        <p:spPr>
          <a:xfrm>
            <a:off x="6747400" y="5450650"/>
            <a:ext cx="2084700" cy="5313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DEFAULT</a:t>
            </a:r>
            <a:endParaRPr>
              <a:latin typeface="Nanum Gothic"/>
              <a:ea typeface="Nanum Gothic"/>
              <a:cs typeface="Nanum Gothic"/>
              <a:sym typeface="Nanum Gothic"/>
            </a:endParaRPr>
          </a:p>
        </p:txBody>
      </p:sp>
      <p:sp>
        <p:nvSpPr>
          <p:cNvPr id="303" name="Google Shape;303;p29"/>
          <p:cNvSpPr txBox="1"/>
          <p:nvPr/>
        </p:nvSpPr>
        <p:spPr>
          <a:xfrm>
            <a:off x="3601950" y="3237100"/>
            <a:ext cx="449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Nanum Gothic"/>
                <a:ea typeface="Nanum Gothic"/>
                <a:cs typeface="Nanum Gothic"/>
                <a:sym typeface="Nanum Gothic"/>
              </a:rPr>
              <a:t>S1</a:t>
            </a:r>
            <a:endParaRPr sz="1800">
              <a:solidFill>
                <a:schemeClr val="dk1"/>
              </a:solidFill>
              <a:latin typeface="Nanum Gothic"/>
              <a:ea typeface="Nanum Gothic"/>
              <a:cs typeface="Nanum Gothic"/>
              <a:sym typeface="Nanum Gothic"/>
            </a:endParaRPr>
          </a:p>
        </p:txBody>
      </p:sp>
      <p:cxnSp>
        <p:nvCxnSpPr>
          <p:cNvPr id="304" name="Google Shape;304;p29"/>
          <p:cNvCxnSpPr>
            <a:stCxn id="305" idx="2"/>
            <a:endCxn id="299" idx="0"/>
          </p:cNvCxnSpPr>
          <p:nvPr/>
        </p:nvCxnSpPr>
        <p:spPr>
          <a:xfrm flipH="1">
            <a:off x="7789625" y="3886875"/>
            <a:ext cx="369300" cy="497100"/>
          </a:xfrm>
          <a:prstGeom prst="straightConnector1">
            <a:avLst/>
          </a:prstGeom>
          <a:noFill/>
          <a:ln cap="flat" cmpd="sng" w="9525">
            <a:solidFill>
              <a:srgbClr val="FF0000"/>
            </a:solidFill>
            <a:prstDash val="solid"/>
            <a:round/>
            <a:headEnd len="med" w="med" type="none"/>
            <a:tailEnd len="med" w="med" type="triangle"/>
          </a:ln>
        </p:spPr>
      </p:cxnSp>
      <p:sp>
        <p:nvSpPr>
          <p:cNvPr id="305" name="Google Shape;305;p29"/>
          <p:cNvSpPr/>
          <p:nvPr/>
        </p:nvSpPr>
        <p:spPr>
          <a:xfrm>
            <a:off x="7758125" y="3642075"/>
            <a:ext cx="801600" cy="244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306" name="Google Shape;306;p29"/>
          <p:cNvSpPr/>
          <p:nvPr/>
        </p:nvSpPr>
        <p:spPr>
          <a:xfrm>
            <a:off x="8256500" y="4546363"/>
            <a:ext cx="503400" cy="2448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307" name="Google Shape;307;p29"/>
          <p:cNvSpPr/>
          <p:nvPr/>
        </p:nvSpPr>
        <p:spPr>
          <a:xfrm rot="-4226808">
            <a:off x="5649006" y="2288972"/>
            <a:ext cx="126389" cy="3560271"/>
          </a:xfrm>
          <a:prstGeom prst="up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308" name="Google Shape;308;p29"/>
          <p:cNvSpPr/>
          <p:nvPr/>
        </p:nvSpPr>
        <p:spPr>
          <a:xfrm rot="10800000">
            <a:off x="311700" y="3917500"/>
            <a:ext cx="855300" cy="3141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309" name="Google Shape;309;p29"/>
          <p:cNvSpPr/>
          <p:nvPr/>
        </p:nvSpPr>
        <p:spPr>
          <a:xfrm>
            <a:off x="4997750" y="4794100"/>
            <a:ext cx="1005300" cy="2448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 </a:t>
            </a:r>
            <a:endParaRPr>
              <a:latin typeface="Nanum Gothic"/>
              <a:ea typeface="Nanum Gothic"/>
              <a:cs typeface="Nanum Gothic"/>
              <a:sym typeface="Nanum Gothic"/>
            </a:endParaRPr>
          </a:p>
        </p:txBody>
      </p:sp>
      <p:sp>
        <p:nvSpPr>
          <p:cNvPr id="310" name="Google Shape;310;p29"/>
          <p:cNvSpPr/>
          <p:nvPr/>
        </p:nvSpPr>
        <p:spPr>
          <a:xfrm>
            <a:off x="7828025" y="4494613"/>
            <a:ext cx="292500" cy="314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7"/>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30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0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0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00"/>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08"/>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0"/>
          <p:cNvSpPr/>
          <p:nvPr/>
        </p:nvSpPr>
        <p:spPr>
          <a:xfrm>
            <a:off x="873300" y="3164650"/>
            <a:ext cx="1868700" cy="6066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shape</a:t>
            </a:r>
            <a:endParaRPr>
              <a:latin typeface="Nanum Gothic"/>
              <a:ea typeface="Nanum Gothic"/>
              <a:cs typeface="Nanum Gothic"/>
              <a:sym typeface="Nanum Gothic"/>
            </a:endParaRPr>
          </a:p>
        </p:txBody>
      </p:sp>
      <p:sp>
        <p:nvSpPr>
          <p:cNvPr id="316" name="Google Shape;316;p30"/>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Inline Caching</a:t>
            </a:r>
            <a:endParaRPr/>
          </a:p>
        </p:txBody>
      </p:sp>
      <p:sp>
        <p:nvSpPr>
          <p:cNvPr id="317" name="Google Shape;317;p30"/>
          <p:cNvSpPr txBox="1"/>
          <p:nvPr/>
        </p:nvSpPr>
        <p:spPr>
          <a:xfrm>
            <a:off x="6819600" y="1356875"/>
            <a:ext cx="2012700" cy="31401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Nanum Gothic"/>
                <a:ea typeface="Nanum Gothic"/>
                <a:cs typeface="Nanum Gothic"/>
                <a:sym typeface="Nanum Gothic"/>
              </a:rPr>
              <a:t>let x = {};</a:t>
            </a:r>
            <a:endParaRPr sz="16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sz="1600">
                <a:solidFill>
                  <a:schemeClr val="dk1"/>
                </a:solidFill>
                <a:latin typeface="Nanum Gothic"/>
                <a:ea typeface="Nanum Gothic"/>
                <a:cs typeface="Nanum Gothic"/>
                <a:sym typeface="Nanum Gothic"/>
              </a:rPr>
              <a:t>x.prop1 = 0x1234;</a:t>
            </a:r>
            <a:endParaRPr sz="16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sz="1600">
                <a:solidFill>
                  <a:schemeClr val="dk1"/>
                </a:solidFill>
                <a:latin typeface="Nanum Gothic"/>
                <a:ea typeface="Nanum Gothic"/>
                <a:cs typeface="Nanum Gothic"/>
                <a:sym typeface="Nanum Gothic"/>
              </a:rPr>
              <a:t>x.prop2 = 0x1337;</a:t>
            </a:r>
            <a:endParaRPr sz="16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sz="1600">
                <a:solidFill>
                  <a:schemeClr val="dk1"/>
                </a:solidFill>
                <a:latin typeface="Nanum Gothic"/>
                <a:ea typeface="Nanum Gothic"/>
                <a:cs typeface="Nanum Gothic"/>
                <a:sym typeface="Nanum Gothic"/>
              </a:rPr>
              <a:t>x[0] = 1;</a:t>
            </a:r>
            <a:endParaRPr sz="16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sz="1600">
                <a:solidFill>
                  <a:schemeClr val="dk1"/>
                </a:solidFill>
                <a:latin typeface="Nanum Gothic"/>
                <a:ea typeface="Nanum Gothic"/>
                <a:cs typeface="Nanum Gothic"/>
                <a:sym typeface="Nanum Gothic"/>
              </a:rPr>
              <a:t>x[1] = 2;</a:t>
            </a:r>
            <a:endParaRPr sz="16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sz="1600">
                <a:solidFill>
                  <a:schemeClr val="dk1"/>
                </a:solidFill>
                <a:latin typeface="Nanum Gothic"/>
                <a:ea typeface="Nanum Gothic"/>
                <a:cs typeface="Nanum Gothic"/>
                <a:sym typeface="Nanum Gothic"/>
              </a:rPr>
              <a:t>…</a:t>
            </a:r>
            <a:endParaRPr sz="16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sz="1600">
                <a:solidFill>
                  <a:schemeClr val="dk1"/>
                </a:solidFill>
                <a:latin typeface="Nanum Gothic"/>
                <a:ea typeface="Nanum Gothic"/>
                <a:cs typeface="Nanum Gothic"/>
                <a:sym typeface="Nanum Gothic"/>
              </a:rPr>
              <a:t>…</a:t>
            </a:r>
            <a:endParaRPr sz="1600">
              <a:solidFill>
                <a:schemeClr val="dk1"/>
              </a:solidFill>
              <a:latin typeface="Nanum Gothic"/>
              <a:ea typeface="Nanum Gothic"/>
              <a:cs typeface="Nanum Gothic"/>
              <a:sym typeface="Nanum Gothic"/>
            </a:endParaRPr>
          </a:p>
          <a:p>
            <a:pPr indent="0" lvl="0" marL="0" rtl="0" algn="l">
              <a:spcBef>
                <a:spcPts val="0"/>
              </a:spcBef>
              <a:spcAft>
                <a:spcPts val="0"/>
              </a:spcAft>
              <a:buNone/>
            </a:pPr>
            <a:r>
              <a:t/>
            </a:r>
            <a:endParaRPr sz="16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sz="1600">
                <a:solidFill>
                  <a:schemeClr val="dk1"/>
                </a:solidFill>
                <a:latin typeface="Nanum Gothic"/>
                <a:ea typeface="Nanum Gothic"/>
                <a:cs typeface="Nanum Gothic"/>
                <a:sym typeface="Nanum Gothic"/>
              </a:rPr>
              <a:t>function access(a) {</a:t>
            </a:r>
            <a:endParaRPr sz="16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sz="1600">
                <a:solidFill>
                  <a:schemeClr val="dk1"/>
                </a:solidFill>
                <a:latin typeface="Nanum Gothic"/>
                <a:ea typeface="Nanum Gothic"/>
                <a:cs typeface="Nanum Gothic"/>
                <a:sym typeface="Nanum Gothic"/>
              </a:rPr>
              <a:t>    return a.prop2;</a:t>
            </a:r>
            <a:endParaRPr sz="16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sz="1600">
                <a:solidFill>
                  <a:schemeClr val="dk1"/>
                </a:solidFill>
                <a:latin typeface="Nanum Gothic"/>
                <a:ea typeface="Nanum Gothic"/>
                <a:cs typeface="Nanum Gothic"/>
                <a:sym typeface="Nanum Gothic"/>
              </a:rPr>
              <a:t>}</a:t>
            </a:r>
            <a:endParaRPr sz="1600">
              <a:solidFill>
                <a:schemeClr val="dk1"/>
              </a:solidFill>
              <a:latin typeface="Nanum Gothic"/>
              <a:ea typeface="Nanum Gothic"/>
              <a:cs typeface="Nanum Gothic"/>
              <a:sym typeface="Nanum Gothic"/>
            </a:endParaRPr>
          </a:p>
          <a:p>
            <a:pPr indent="0" lvl="0" marL="0" rtl="0" algn="l">
              <a:spcBef>
                <a:spcPts val="0"/>
              </a:spcBef>
              <a:spcAft>
                <a:spcPts val="0"/>
              </a:spcAft>
              <a:buNone/>
            </a:pPr>
            <a:r>
              <a:t/>
            </a:r>
            <a:endParaRPr sz="1600">
              <a:solidFill>
                <a:schemeClr val="dk1"/>
              </a:solidFill>
              <a:latin typeface="Nanum Gothic"/>
              <a:ea typeface="Nanum Gothic"/>
              <a:cs typeface="Nanum Gothic"/>
              <a:sym typeface="Nanum Gothic"/>
            </a:endParaRPr>
          </a:p>
        </p:txBody>
      </p:sp>
      <p:sp>
        <p:nvSpPr>
          <p:cNvPr id="318" name="Google Shape;318;p30"/>
          <p:cNvSpPr/>
          <p:nvPr/>
        </p:nvSpPr>
        <p:spPr>
          <a:xfrm>
            <a:off x="873300" y="3771250"/>
            <a:ext cx="1868700" cy="6066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properties</a:t>
            </a:r>
            <a:endParaRPr>
              <a:latin typeface="Nanum Gothic"/>
              <a:ea typeface="Nanum Gothic"/>
              <a:cs typeface="Nanum Gothic"/>
              <a:sym typeface="Nanum Gothic"/>
            </a:endParaRPr>
          </a:p>
        </p:txBody>
      </p:sp>
      <p:sp>
        <p:nvSpPr>
          <p:cNvPr id="319" name="Google Shape;319;p30"/>
          <p:cNvSpPr/>
          <p:nvPr/>
        </p:nvSpPr>
        <p:spPr>
          <a:xfrm>
            <a:off x="873300" y="4377850"/>
            <a:ext cx="1868700" cy="6066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elements</a:t>
            </a:r>
            <a:endParaRPr>
              <a:latin typeface="Nanum Gothic"/>
              <a:ea typeface="Nanum Gothic"/>
              <a:cs typeface="Nanum Gothic"/>
              <a:sym typeface="Nanum Gothic"/>
            </a:endParaRPr>
          </a:p>
        </p:txBody>
      </p:sp>
      <p:sp>
        <p:nvSpPr>
          <p:cNvPr id="320" name="Google Shape;320;p30"/>
          <p:cNvSpPr/>
          <p:nvPr/>
        </p:nvSpPr>
        <p:spPr>
          <a:xfrm>
            <a:off x="471550" y="1830225"/>
            <a:ext cx="3321300" cy="53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0" lIns="91425" spcFirstLastPara="1" rIns="91425" wrap="square" tIns="0">
            <a:noAutofit/>
          </a:bodyPr>
          <a:lstStyle/>
          <a:p>
            <a:pPr indent="0" lvl="0" marL="0" rtl="0" algn="ctr">
              <a:spcBef>
                <a:spcPts val="0"/>
              </a:spcBef>
              <a:spcAft>
                <a:spcPts val="0"/>
              </a:spcAft>
              <a:buNone/>
            </a:pPr>
            <a:r>
              <a:rPr lang="en" sz="1700">
                <a:latin typeface="Nanum Gothic"/>
                <a:ea typeface="Nanum Gothic"/>
                <a:cs typeface="Nanum Gothic"/>
                <a:sym typeface="Nanum Gothic"/>
              </a:rPr>
              <a:t>prop1: 0     p: 1    prop2: 2</a:t>
            </a:r>
            <a:endParaRPr sz="1700">
              <a:latin typeface="Nanum Gothic"/>
              <a:ea typeface="Nanum Gothic"/>
              <a:cs typeface="Nanum Gothic"/>
              <a:sym typeface="Nanum Gothic"/>
            </a:endParaRPr>
          </a:p>
        </p:txBody>
      </p:sp>
      <p:sp>
        <p:nvSpPr>
          <p:cNvPr id="321" name="Google Shape;321;p30"/>
          <p:cNvSpPr/>
          <p:nvPr/>
        </p:nvSpPr>
        <p:spPr>
          <a:xfrm>
            <a:off x="1701850" y="2401275"/>
            <a:ext cx="184200" cy="763500"/>
          </a:xfrm>
          <a:prstGeom prst="upArrow">
            <a:avLst>
              <a:gd fmla="val 28223" name="adj1"/>
              <a:gd fmla="val 576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322" name="Google Shape;322;p30"/>
          <p:cNvSpPr/>
          <p:nvPr/>
        </p:nvSpPr>
        <p:spPr>
          <a:xfrm>
            <a:off x="4113425" y="3771250"/>
            <a:ext cx="1098600" cy="763500"/>
          </a:xfrm>
          <a:prstGeom prst="roundRect">
            <a:avLst>
              <a:gd fmla="val 16667" name="adj"/>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0x1234</a:t>
            </a:r>
            <a:endParaRPr>
              <a:latin typeface="Nanum Gothic"/>
              <a:ea typeface="Nanum Gothic"/>
              <a:cs typeface="Nanum Gothic"/>
              <a:sym typeface="Nanum Gothic"/>
            </a:endParaRPr>
          </a:p>
        </p:txBody>
      </p:sp>
      <p:sp>
        <p:nvSpPr>
          <p:cNvPr id="323" name="Google Shape;323;p30"/>
          <p:cNvSpPr/>
          <p:nvPr/>
        </p:nvSpPr>
        <p:spPr>
          <a:xfrm>
            <a:off x="4113425" y="4534750"/>
            <a:ext cx="1098600" cy="763500"/>
          </a:xfrm>
          <a:prstGeom prst="roundRect">
            <a:avLst>
              <a:gd fmla="val 16667" name="adj"/>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0x1337</a:t>
            </a:r>
            <a:endParaRPr>
              <a:latin typeface="Nanum Gothic"/>
              <a:ea typeface="Nanum Gothic"/>
              <a:cs typeface="Nanum Gothic"/>
              <a:sym typeface="Nanum Gothic"/>
            </a:endParaRPr>
          </a:p>
        </p:txBody>
      </p:sp>
      <p:sp>
        <p:nvSpPr>
          <p:cNvPr id="324" name="Google Shape;324;p30"/>
          <p:cNvSpPr/>
          <p:nvPr/>
        </p:nvSpPr>
        <p:spPr>
          <a:xfrm rot="5400000">
            <a:off x="3337875" y="3386650"/>
            <a:ext cx="184200" cy="1375800"/>
          </a:xfrm>
          <a:prstGeom prst="upArrow">
            <a:avLst>
              <a:gd fmla="val 28223" name="adj1"/>
              <a:gd fmla="val 576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325" name="Google Shape;325;p30"/>
          <p:cNvSpPr/>
          <p:nvPr/>
        </p:nvSpPr>
        <p:spPr>
          <a:xfrm>
            <a:off x="1588350" y="5787575"/>
            <a:ext cx="503400" cy="53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0" lIns="91425" spcFirstLastPara="1" rIns="91425" wrap="square" tIns="0">
            <a:noAutofit/>
          </a:bodyPr>
          <a:lstStyle/>
          <a:p>
            <a:pPr indent="0" lvl="0" marL="0" rtl="0" algn="ctr">
              <a:spcBef>
                <a:spcPts val="0"/>
              </a:spcBef>
              <a:spcAft>
                <a:spcPts val="0"/>
              </a:spcAft>
              <a:buNone/>
            </a:pPr>
            <a:r>
              <a:rPr lang="en">
                <a:latin typeface="Nanum Gothic"/>
                <a:ea typeface="Nanum Gothic"/>
                <a:cs typeface="Nanum Gothic"/>
                <a:sym typeface="Nanum Gothic"/>
              </a:rPr>
              <a:t>1</a:t>
            </a:r>
            <a:endParaRPr>
              <a:latin typeface="Nanum Gothic"/>
              <a:ea typeface="Nanum Gothic"/>
              <a:cs typeface="Nanum Gothic"/>
              <a:sym typeface="Nanum Gothic"/>
            </a:endParaRPr>
          </a:p>
        </p:txBody>
      </p:sp>
      <p:sp>
        <p:nvSpPr>
          <p:cNvPr id="326" name="Google Shape;326;p30"/>
          <p:cNvSpPr/>
          <p:nvPr/>
        </p:nvSpPr>
        <p:spPr>
          <a:xfrm>
            <a:off x="2091750" y="5787575"/>
            <a:ext cx="503400" cy="53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0" lIns="91425" spcFirstLastPara="1" rIns="91425" wrap="square" tIns="0">
            <a:noAutofit/>
          </a:bodyPr>
          <a:lstStyle/>
          <a:p>
            <a:pPr indent="0" lvl="0" marL="0" rtl="0" algn="ctr">
              <a:spcBef>
                <a:spcPts val="0"/>
              </a:spcBef>
              <a:spcAft>
                <a:spcPts val="0"/>
              </a:spcAft>
              <a:buNone/>
            </a:pPr>
            <a:r>
              <a:rPr lang="en">
                <a:latin typeface="Nanum Gothic"/>
                <a:ea typeface="Nanum Gothic"/>
                <a:cs typeface="Nanum Gothic"/>
                <a:sym typeface="Nanum Gothic"/>
              </a:rPr>
              <a:t>2</a:t>
            </a:r>
            <a:endParaRPr>
              <a:latin typeface="Nanum Gothic"/>
              <a:ea typeface="Nanum Gothic"/>
              <a:cs typeface="Nanum Gothic"/>
              <a:sym typeface="Nanum Gothic"/>
            </a:endParaRPr>
          </a:p>
        </p:txBody>
      </p:sp>
      <p:sp>
        <p:nvSpPr>
          <p:cNvPr id="327" name="Google Shape;327;p30"/>
          <p:cNvSpPr/>
          <p:nvPr/>
        </p:nvSpPr>
        <p:spPr>
          <a:xfrm>
            <a:off x="2595150" y="5787575"/>
            <a:ext cx="503400" cy="53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0" lIns="91425" spcFirstLastPara="1" rIns="91425" wrap="square" tIns="0">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328" name="Google Shape;328;p30"/>
          <p:cNvSpPr/>
          <p:nvPr/>
        </p:nvSpPr>
        <p:spPr>
          <a:xfrm>
            <a:off x="3098550" y="5787575"/>
            <a:ext cx="503400" cy="53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0" lIns="91425" spcFirstLastPara="1" rIns="91425" wrap="square" tIns="0">
            <a:noAutofit/>
          </a:bodyPr>
          <a:lstStyle/>
          <a:p>
            <a:pPr indent="0" lvl="0" marL="0" rtl="0" algn="l">
              <a:spcBef>
                <a:spcPts val="0"/>
              </a:spcBef>
              <a:spcAft>
                <a:spcPts val="0"/>
              </a:spcAft>
              <a:buNone/>
            </a:pPr>
            <a:r>
              <a:t/>
            </a:r>
            <a:endParaRPr>
              <a:latin typeface="Nanum Gothic"/>
              <a:ea typeface="Nanum Gothic"/>
              <a:cs typeface="Nanum Gothic"/>
              <a:sym typeface="Nanum Gothic"/>
            </a:endParaRPr>
          </a:p>
        </p:txBody>
      </p:sp>
      <p:sp>
        <p:nvSpPr>
          <p:cNvPr id="329" name="Google Shape;329;p30"/>
          <p:cNvSpPr/>
          <p:nvPr/>
        </p:nvSpPr>
        <p:spPr>
          <a:xfrm rot="10800000">
            <a:off x="1715550" y="5004263"/>
            <a:ext cx="184200" cy="763500"/>
          </a:xfrm>
          <a:prstGeom prst="upArrow">
            <a:avLst>
              <a:gd fmla="val 28223" name="adj1"/>
              <a:gd fmla="val 576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330" name="Google Shape;330;p30"/>
          <p:cNvSpPr/>
          <p:nvPr/>
        </p:nvSpPr>
        <p:spPr>
          <a:xfrm>
            <a:off x="6747400" y="4384000"/>
            <a:ext cx="2084700" cy="5313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S1, 1</a:t>
            </a:r>
            <a:endParaRPr>
              <a:latin typeface="Nanum Gothic"/>
              <a:ea typeface="Nanum Gothic"/>
              <a:cs typeface="Nanum Gothic"/>
              <a:sym typeface="Nanum Gothic"/>
            </a:endParaRPr>
          </a:p>
        </p:txBody>
      </p:sp>
      <p:sp>
        <p:nvSpPr>
          <p:cNvPr id="331" name="Google Shape;331;p30"/>
          <p:cNvSpPr/>
          <p:nvPr/>
        </p:nvSpPr>
        <p:spPr>
          <a:xfrm>
            <a:off x="2429350" y="3310900"/>
            <a:ext cx="1098600" cy="3141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332" name="Google Shape;332;p30"/>
          <p:cNvSpPr/>
          <p:nvPr/>
        </p:nvSpPr>
        <p:spPr>
          <a:xfrm>
            <a:off x="6747400" y="4919350"/>
            <a:ext cx="2084700" cy="5313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DEFAULT</a:t>
            </a:r>
            <a:endParaRPr>
              <a:latin typeface="Nanum Gothic"/>
              <a:ea typeface="Nanum Gothic"/>
              <a:cs typeface="Nanum Gothic"/>
              <a:sym typeface="Nanum Gothic"/>
            </a:endParaRPr>
          </a:p>
        </p:txBody>
      </p:sp>
      <p:sp>
        <p:nvSpPr>
          <p:cNvPr id="333" name="Google Shape;333;p30"/>
          <p:cNvSpPr/>
          <p:nvPr/>
        </p:nvSpPr>
        <p:spPr>
          <a:xfrm>
            <a:off x="6747400" y="5450650"/>
            <a:ext cx="2084700" cy="5313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DEFAULT</a:t>
            </a:r>
            <a:endParaRPr>
              <a:latin typeface="Nanum Gothic"/>
              <a:ea typeface="Nanum Gothic"/>
              <a:cs typeface="Nanum Gothic"/>
              <a:sym typeface="Nanum Gothic"/>
            </a:endParaRPr>
          </a:p>
        </p:txBody>
      </p:sp>
      <p:sp>
        <p:nvSpPr>
          <p:cNvPr id="334" name="Google Shape;334;p30"/>
          <p:cNvSpPr txBox="1"/>
          <p:nvPr/>
        </p:nvSpPr>
        <p:spPr>
          <a:xfrm>
            <a:off x="3601950" y="3237100"/>
            <a:ext cx="449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Nanum Gothic"/>
                <a:ea typeface="Nanum Gothic"/>
                <a:cs typeface="Nanum Gothic"/>
                <a:sym typeface="Nanum Gothic"/>
              </a:rPr>
              <a:t>S2</a:t>
            </a:r>
            <a:endParaRPr sz="1800">
              <a:solidFill>
                <a:schemeClr val="dk1"/>
              </a:solidFill>
              <a:latin typeface="Nanum Gothic"/>
              <a:ea typeface="Nanum Gothic"/>
              <a:cs typeface="Nanum Gothic"/>
              <a:sym typeface="Nanum Gothic"/>
            </a:endParaRPr>
          </a:p>
        </p:txBody>
      </p:sp>
      <p:cxnSp>
        <p:nvCxnSpPr>
          <p:cNvPr id="335" name="Google Shape;335;p30"/>
          <p:cNvCxnSpPr>
            <a:stCxn id="336" idx="2"/>
            <a:endCxn id="330" idx="0"/>
          </p:cNvCxnSpPr>
          <p:nvPr/>
        </p:nvCxnSpPr>
        <p:spPr>
          <a:xfrm flipH="1">
            <a:off x="7789625" y="3886875"/>
            <a:ext cx="369300" cy="497100"/>
          </a:xfrm>
          <a:prstGeom prst="straightConnector1">
            <a:avLst/>
          </a:prstGeom>
          <a:noFill/>
          <a:ln cap="flat" cmpd="sng" w="9525">
            <a:solidFill>
              <a:srgbClr val="FF0000"/>
            </a:solidFill>
            <a:prstDash val="solid"/>
            <a:round/>
            <a:headEnd len="med" w="med" type="none"/>
            <a:tailEnd len="med" w="med" type="triangle"/>
          </a:ln>
        </p:spPr>
      </p:cxnSp>
      <p:sp>
        <p:nvSpPr>
          <p:cNvPr id="336" name="Google Shape;336;p30"/>
          <p:cNvSpPr/>
          <p:nvPr/>
        </p:nvSpPr>
        <p:spPr>
          <a:xfrm>
            <a:off x="7758125" y="3642075"/>
            <a:ext cx="801600" cy="244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337" name="Google Shape;337;p30"/>
          <p:cNvSpPr/>
          <p:nvPr/>
        </p:nvSpPr>
        <p:spPr>
          <a:xfrm>
            <a:off x="8256500" y="4546363"/>
            <a:ext cx="503400" cy="2448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338" name="Google Shape;338;p30"/>
          <p:cNvSpPr/>
          <p:nvPr/>
        </p:nvSpPr>
        <p:spPr>
          <a:xfrm rot="-4226808">
            <a:off x="5649006" y="2288972"/>
            <a:ext cx="126389" cy="3560271"/>
          </a:xfrm>
          <a:prstGeom prst="up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339" name="Google Shape;339;p30"/>
          <p:cNvSpPr/>
          <p:nvPr/>
        </p:nvSpPr>
        <p:spPr>
          <a:xfrm rot="907479">
            <a:off x="5482923" y="3788771"/>
            <a:ext cx="693316" cy="693316"/>
          </a:xfrm>
          <a:prstGeom prst="flowChartSummingJunction">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340" name="Google Shape;340;p30"/>
          <p:cNvSpPr/>
          <p:nvPr/>
        </p:nvSpPr>
        <p:spPr>
          <a:xfrm>
            <a:off x="8256500" y="5060563"/>
            <a:ext cx="503400" cy="2448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33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3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3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40"/>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33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3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1"/>
          <p:cNvSpPr/>
          <p:nvPr/>
        </p:nvSpPr>
        <p:spPr>
          <a:xfrm>
            <a:off x="873300" y="3164650"/>
            <a:ext cx="1868700" cy="6066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shape</a:t>
            </a:r>
            <a:endParaRPr>
              <a:latin typeface="Nanum Gothic"/>
              <a:ea typeface="Nanum Gothic"/>
              <a:cs typeface="Nanum Gothic"/>
              <a:sym typeface="Nanum Gothic"/>
            </a:endParaRPr>
          </a:p>
        </p:txBody>
      </p:sp>
      <p:sp>
        <p:nvSpPr>
          <p:cNvPr id="346" name="Google Shape;346;p31"/>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Inline Caching</a:t>
            </a:r>
            <a:endParaRPr/>
          </a:p>
        </p:txBody>
      </p:sp>
      <p:sp>
        <p:nvSpPr>
          <p:cNvPr id="347" name="Google Shape;347;p31"/>
          <p:cNvSpPr txBox="1"/>
          <p:nvPr/>
        </p:nvSpPr>
        <p:spPr>
          <a:xfrm>
            <a:off x="6819600" y="1356875"/>
            <a:ext cx="2012700" cy="31401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Nanum Gothic"/>
                <a:ea typeface="Nanum Gothic"/>
                <a:cs typeface="Nanum Gothic"/>
                <a:sym typeface="Nanum Gothic"/>
              </a:rPr>
              <a:t>let x = {};</a:t>
            </a:r>
            <a:endParaRPr sz="16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sz="1600">
                <a:solidFill>
                  <a:schemeClr val="dk1"/>
                </a:solidFill>
                <a:latin typeface="Nanum Gothic"/>
                <a:ea typeface="Nanum Gothic"/>
                <a:cs typeface="Nanum Gothic"/>
                <a:sym typeface="Nanum Gothic"/>
              </a:rPr>
              <a:t>x.prop1 = 0x1234;</a:t>
            </a:r>
            <a:endParaRPr sz="16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sz="1600">
                <a:solidFill>
                  <a:schemeClr val="dk1"/>
                </a:solidFill>
                <a:latin typeface="Nanum Gothic"/>
                <a:ea typeface="Nanum Gothic"/>
                <a:cs typeface="Nanum Gothic"/>
                <a:sym typeface="Nanum Gothic"/>
              </a:rPr>
              <a:t>x.prop2 = 0x1337;</a:t>
            </a:r>
            <a:endParaRPr sz="16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sz="1600">
                <a:solidFill>
                  <a:schemeClr val="dk1"/>
                </a:solidFill>
                <a:latin typeface="Nanum Gothic"/>
                <a:ea typeface="Nanum Gothic"/>
                <a:cs typeface="Nanum Gothic"/>
                <a:sym typeface="Nanum Gothic"/>
              </a:rPr>
              <a:t>x[0] = 1;</a:t>
            </a:r>
            <a:endParaRPr sz="16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sz="1600">
                <a:solidFill>
                  <a:schemeClr val="dk1"/>
                </a:solidFill>
                <a:latin typeface="Nanum Gothic"/>
                <a:ea typeface="Nanum Gothic"/>
                <a:cs typeface="Nanum Gothic"/>
                <a:sym typeface="Nanum Gothic"/>
              </a:rPr>
              <a:t>x[1] = 2;</a:t>
            </a:r>
            <a:endParaRPr sz="16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sz="1600">
                <a:solidFill>
                  <a:schemeClr val="dk1"/>
                </a:solidFill>
                <a:latin typeface="Nanum Gothic"/>
                <a:ea typeface="Nanum Gothic"/>
                <a:cs typeface="Nanum Gothic"/>
                <a:sym typeface="Nanum Gothic"/>
              </a:rPr>
              <a:t>…</a:t>
            </a:r>
            <a:endParaRPr sz="16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sz="1600">
                <a:solidFill>
                  <a:schemeClr val="dk1"/>
                </a:solidFill>
                <a:latin typeface="Nanum Gothic"/>
                <a:ea typeface="Nanum Gothic"/>
                <a:cs typeface="Nanum Gothic"/>
                <a:sym typeface="Nanum Gothic"/>
              </a:rPr>
              <a:t>…</a:t>
            </a:r>
            <a:endParaRPr sz="1600">
              <a:solidFill>
                <a:schemeClr val="dk1"/>
              </a:solidFill>
              <a:latin typeface="Nanum Gothic"/>
              <a:ea typeface="Nanum Gothic"/>
              <a:cs typeface="Nanum Gothic"/>
              <a:sym typeface="Nanum Gothic"/>
            </a:endParaRPr>
          </a:p>
          <a:p>
            <a:pPr indent="0" lvl="0" marL="0" rtl="0" algn="l">
              <a:spcBef>
                <a:spcPts val="0"/>
              </a:spcBef>
              <a:spcAft>
                <a:spcPts val="0"/>
              </a:spcAft>
              <a:buNone/>
            </a:pPr>
            <a:r>
              <a:t/>
            </a:r>
            <a:endParaRPr sz="16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sz="1600">
                <a:solidFill>
                  <a:schemeClr val="dk1"/>
                </a:solidFill>
                <a:latin typeface="Nanum Gothic"/>
                <a:ea typeface="Nanum Gothic"/>
                <a:cs typeface="Nanum Gothic"/>
                <a:sym typeface="Nanum Gothic"/>
              </a:rPr>
              <a:t>function access(a) {</a:t>
            </a:r>
            <a:endParaRPr sz="16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sz="1600">
                <a:solidFill>
                  <a:schemeClr val="dk1"/>
                </a:solidFill>
                <a:latin typeface="Nanum Gothic"/>
                <a:ea typeface="Nanum Gothic"/>
                <a:cs typeface="Nanum Gothic"/>
                <a:sym typeface="Nanum Gothic"/>
              </a:rPr>
              <a:t>    return a.prop2;</a:t>
            </a:r>
            <a:endParaRPr sz="16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sz="1600">
                <a:solidFill>
                  <a:schemeClr val="dk1"/>
                </a:solidFill>
                <a:latin typeface="Nanum Gothic"/>
                <a:ea typeface="Nanum Gothic"/>
                <a:cs typeface="Nanum Gothic"/>
                <a:sym typeface="Nanum Gothic"/>
              </a:rPr>
              <a:t>}</a:t>
            </a:r>
            <a:endParaRPr sz="1600">
              <a:solidFill>
                <a:schemeClr val="dk1"/>
              </a:solidFill>
              <a:latin typeface="Nanum Gothic"/>
              <a:ea typeface="Nanum Gothic"/>
              <a:cs typeface="Nanum Gothic"/>
              <a:sym typeface="Nanum Gothic"/>
            </a:endParaRPr>
          </a:p>
          <a:p>
            <a:pPr indent="0" lvl="0" marL="0" rtl="0" algn="l">
              <a:spcBef>
                <a:spcPts val="0"/>
              </a:spcBef>
              <a:spcAft>
                <a:spcPts val="0"/>
              </a:spcAft>
              <a:buNone/>
            </a:pPr>
            <a:r>
              <a:t/>
            </a:r>
            <a:endParaRPr sz="1600">
              <a:solidFill>
                <a:schemeClr val="dk1"/>
              </a:solidFill>
              <a:latin typeface="Nanum Gothic"/>
              <a:ea typeface="Nanum Gothic"/>
              <a:cs typeface="Nanum Gothic"/>
              <a:sym typeface="Nanum Gothic"/>
            </a:endParaRPr>
          </a:p>
        </p:txBody>
      </p:sp>
      <p:sp>
        <p:nvSpPr>
          <p:cNvPr id="348" name="Google Shape;348;p31"/>
          <p:cNvSpPr/>
          <p:nvPr/>
        </p:nvSpPr>
        <p:spPr>
          <a:xfrm>
            <a:off x="873300" y="3771250"/>
            <a:ext cx="1868700" cy="6066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properties</a:t>
            </a:r>
            <a:endParaRPr>
              <a:latin typeface="Nanum Gothic"/>
              <a:ea typeface="Nanum Gothic"/>
              <a:cs typeface="Nanum Gothic"/>
              <a:sym typeface="Nanum Gothic"/>
            </a:endParaRPr>
          </a:p>
        </p:txBody>
      </p:sp>
      <p:sp>
        <p:nvSpPr>
          <p:cNvPr id="349" name="Google Shape;349;p31"/>
          <p:cNvSpPr/>
          <p:nvPr/>
        </p:nvSpPr>
        <p:spPr>
          <a:xfrm>
            <a:off x="873300" y="4377850"/>
            <a:ext cx="1868700" cy="6066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elements</a:t>
            </a:r>
            <a:endParaRPr>
              <a:latin typeface="Nanum Gothic"/>
              <a:ea typeface="Nanum Gothic"/>
              <a:cs typeface="Nanum Gothic"/>
              <a:sym typeface="Nanum Gothic"/>
            </a:endParaRPr>
          </a:p>
        </p:txBody>
      </p:sp>
      <p:sp>
        <p:nvSpPr>
          <p:cNvPr id="350" name="Google Shape;350;p31"/>
          <p:cNvSpPr/>
          <p:nvPr/>
        </p:nvSpPr>
        <p:spPr>
          <a:xfrm>
            <a:off x="471550" y="1830225"/>
            <a:ext cx="3321300" cy="53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0" lIns="91425" spcFirstLastPara="1" rIns="91425" wrap="square" tIns="0">
            <a:noAutofit/>
          </a:bodyPr>
          <a:lstStyle/>
          <a:p>
            <a:pPr indent="0" lvl="0" marL="0" rtl="0" algn="ctr">
              <a:spcBef>
                <a:spcPts val="0"/>
              </a:spcBef>
              <a:spcAft>
                <a:spcPts val="0"/>
              </a:spcAft>
              <a:buNone/>
            </a:pPr>
            <a:r>
              <a:rPr lang="en" sz="1700">
                <a:latin typeface="Nanum Gothic"/>
                <a:ea typeface="Nanum Gothic"/>
                <a:cs typeface="Nanum Gothic"/>
                <a:sym typeface="Nanum Gothic"/>
              </a:rPr>
              <a:t>prop1: 0     p: 1    prop2: 2</a:t>
            </a:r>
            <a:endParaRPr sz="1700">
              <a:latin typeface="Nanum Gothic"/>
              <a:ea typeface="Nanum Gothic"/>
              <a:cs typeface="Nanum Gothic"/>
              <a:sym typeface="Nanum Gothic"/>
            </a:endParaRPr>
          </a:p>
        </p:txBody>
      </p:sp>
      <p:sp>
        <p:nvSpPr>
          <p:cNvPr id="351" name="Google Shape;351;p31"/>
          <p:cNvSpPr/>
          <p:nvPr/>
        </p:nvSpPr>
        <p:spPr>
          <a:xfrm>
            <a:off x="1701850" y="2401275"/>
            <a:ext cx="184200" cy="763500"/>
          </a:xfrm>
          <a:prstGeom prst="upArrow">
            <a:avLst>
              <a:gd fmla="val 28223" name="adj1"/>
              <a:gd fmla="val 576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352" name="Google Shape;352;p31"/>
          <p:cNvSpPr/>
          <p:nvPr/>
        </p:nvSpPr>
        <p:spPr>
          <a:xfrm>
            <a:off x="4113425" y="3771250"/>
            <a:ext cx="1098600" cy="763500"/>
          </a:xfrm>
          <a:prstGeom prst="roundRect">
            <a:avLst>
              <a:gd fmla="val 16667" name="adj"/>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0x1234</a:t>
            </a:r>
            <a:endParaRPr>
              <a:latin typeface="Nanum Gothic"/>
              <a:ea typeface="Nanum Gothic"/>
              <a:cs typeface="Nanum Gothic"/>
              <a:sym typeface="Nanum Gothic"/>
            </a:endParaRPr>
          </a:p>
        </p:txBody>
      </p:sp>
      <p:sp>
        <p:nvSpPr>
          <p:cNvPr id="353" name="Google Shape;353;p31"/>
          <p:cNvSpPr/>
          <p:nvPr/>
        </p:nvSpPr>
        <p:spPr>
          <a:xfrm>
            <a:off x="4113425" y="4534750"/>
            <a:ext cx="1098600" cy="763500"/>
          </a:xfrm>
          <a:prstGeom prst="roundRect">
            <a:avLst>
              <a:gd fmla="val 16667" name="adj"/>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0x1337</a:t>
            </a:r>
            <a:endParaRPr>
              <a:latin typeface="Nanum Gothic"/>
              <a:ea typeface="Nanum Gothic"/>
              <a:cs typeface="Nanum Gothic"/>
              <a:sym typeface="Nanum Gothic"/>
            </a:endParaRPr>
          </a:p>
        </p:txBody>
      </p:sp>
      <p:sp>
        <p:nvSpPr>
          <p:cNvPr id="354" name="Google Shape;354;p31"/>
          <p:cNvSpPr/>
          <p:nvPr/>
        </p:nvSpPr>
        <p:spPr>
          <a:xfrm rot="5400000">
            <a:off x="3337875" y="3386650"/>
            <a:ext cx="184200" cy="1375800"/>
          </a:xfrm>
          <a:prstGeom prst="upArrow">
            <a:avLst>
              <a:gd fmla="val 28223" name="adj1"/>
              <a:gd fmla="val 576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355" name="Google Shape;355;p31"/>
          <p:cNvSpPr/>
          <p:nvPr/>
        </p:nvSpPr>
        <p:spPr>
          <a:xfrm>
            <a:off x="1588350" y="5787575"/>
            <a:ext cx="503400" cy="53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0" lIns="91425" spcFirstLastPara="1" rIns="91425" wrap="square" tIns="0">
            <a:noAutofit/>
          </a:bodyPr>
          <a:lstStyle/>
          <a:p>
            <a:pPr indent="0" lvl="0" marL="0" rtl="0" algn="ctr">
              <a:spcBef>
                <a:spcPts val="0"/>
              </a:spcBef>
              <a:spcAft>
                <a:spcPts val="0"/>
              </a:spcAft>
              <a:buNone/>
            </a:pPr>
            <a:r>
              <a:rPr lang="en">
                <a:latin typeface="Nanum Gothic"/>
                <a:ea typeface="Nanum Gothic"/>
                <a:cs typeface="Nanum Gothic"/>
                <a:sym typeface="Nanum Gothic"/>
              </a:rPr>
              <a:t>1</a:t>
            </a:r>
            <a:endParaRPr>
              <a:latin typeface="Nanum Gothic"/>
              <a:ea typeface="Nanum Gothic"/>
              <a:cs typeface="Nanum Gothic"/>
              <a:sym typeface="Nanum Gothic"/>
            </a:endParaRPr>
          </a:p>
        </p:txBody>
      </p:sp>
      <p:sp>
        <p:nvSpPr>
          <p:cNvPr id="356" name="Google Shape;356;p31"/>
          <p:cNvSpPr/>
          <p:nvPr/>
        </p:nvSpPr>
        <p:spPr>
          <a:xfrm>
            <a:off x="2091750" y="5787575"/>
            <a:ext cx="503400" cy="53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0" lIns="91425" spcFirstLastPara="1" rIns="91425" wrap="square" tIns="0">
            <a:noAutofit/>
          </a:bodyPr>
          <a:lstStyle/>
          <a:p>
            <a:pPr indent="0" lvl="0" marL="0" rtl="0" algn="ctr">
              <a:spcBef>
                <a:spcPts val="0"/>
              </a:spcBef>
              <a:spcAft>
                <a:spcPts val="0"/>
              </a:spcAft>
              <a:buNone/>
            </a:pPr>
            <a:r>
              <a:rPr lang="en">
                <a:latin typeface="Nanum Gothic"/>
                <a:ea typeface="Nanum Gothic"/>
                <a:cs typeface="Nanum Gothic"/>
                <a:sym typeface="Nanum Gothic"/>
              </a:rPr>
              <a:t>2</a:t>
            </a:r>
            <a:endParaRPr>
              <a:latin typeface="Nanum Gothic"/>
              <a:ea typeface="Nanum Gothic"/>
              <a:cs typeface="Nanum Gothic"/>
              <a:sym typeface="Nanum Gothic"/>
            </a:endParaRPr>
          </a:p>
        </p:txBody>
      </p:sp>
      <p:sp>
        <p:nvSpPr>
          <p:cNvPr id="357" name="Google Shape;357;p31"/>
          <p:cNvSpPr/>
          <p:nvPr/>
        </p:nvSpPr>
        <p:spPr>
          <a:xfrm>
            <a:off x="2595150" y="5787575"/>
            <a:ext cx="503400" cy="53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0" lIns="91425" spcFirstLastPara="1" rIns="91425" wrap="square" tIns="0">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358" name="Google Shape;358;p31"/>
          <p:cNvSpPr/>
          <p:nvPr/>
        </p:nvSpPr>
        <p:spPr>
          <a:xfrm>
            <a:off x="3098550" y="5787575"/>
            <a:ext cx="503400" cy="53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0" lIns="91425" spcFirstLastPara="1" rIns="91425" wrap="square" tIns="0">
            <a:noAutofit/>
          </a:bodyPr>
          <a:lstStyle/>
          <a:p>
            <a:pPr indent="0" lvl="0" marL="0" rtl="0" algn="l">
              <a:spcBef>
                <a:spcPts val="0"/>
              </a:spcBef>
              <a:spcAft>
                <a:spcPts val="0"/>
              </a:spcAft>
              <a:buNone/>
            </a:pPr>
            <a:r>
              <a:t/>
            </a:r>
            <a:endParaRPr>
              <a:latin typeface="Nanum Gothic"/>
              <a:ea typeface="Nanum Gothic"/>
              <a:cs typeface="Nanum Gothic"/>
              <a:sym typeface="Nanum Gothic"/>
            </a:endParaRPr>
          </a:p>
        </p:txBody>
      </p:sp>
      <p:sp>
        <p:nvSpPr>
          <p:cNvPr id="359" name="Google Shape;359;p31"/>
          <p:cNvSpPr/>
          <p:nvPr/>
        </p:nvSpPr>
        <p:spPr>
          <a:xfrm rot="10800000">
            <a:off x="1715550" y="5004263"/>
            <a:ext cx="184200" cy="763500"/>
          </a:xfrm>
          <a:prstGeom prst="upArrow">
            <a:avLst>
              <a:gd fmla="val 28223" name="adj1"/>
              <a:gd fmla="val 576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360" name="Google Shape;360;p31"/>
          <p:cNvSpPr/>
          <p:nvPr/>
        </p:nvSpPr>
        <p:spPr>
          <a:xfrm>
            <a:off x="6747400" y="4384000"/>
            <a:ext cx="2084700" cy="5313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S1, 1</a:t>
            </a:r>
            <a:endParaRPr>
              <a:latin typeface="Nanum Gothic"/>
              <a:ea typeface="Nanum Gothic"/>
              <a:cs typeface="Nanum Gothic"/>
              <a:sym typeface="Nanum Gothic"/>
            </a:endParaRPr>
          </a:p>
        </p:txBody>
      </p:sp>
      <p:sp>
        <p:nvSpPr>
          <p:cNvPr id="361" name="Google Shape;361;p31"/>
          <p:cNvSpPr/>
          <p:nvPr/>
        </p:nvSpPr>
        <p:spPr>
          <a:xfrm>
            <a:off x="6747400" y="4919350"/>
            <a:ext cx="2084700" cy="5313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S2, 2</a:t>
            </a:r>
            <a:endParaRPr>
              <a:latin typeface="Nanum Gothic"/>
              <a:ea typeface="Nanum Gothic"/>
              <a:cs typeface="Nanum Gothic"/>
              <a:sym typeface="Nanum Gothic"/>
            </a:endParaRPr>
          </a:p>
        </p:txBody>
      </p:sp>
      <p:sp>
        <p:nvSpPr>
          <p:cNvPr id="362" name="Google Shape;362;p31"/>
          <p:cNvSpPr/>
          <p:nvPr/>
        </p:nvSpPr>
        <p:spPr>
          <a:xfrm>
            <a:off x="6747400" y="5450650"/>
            <a:ext cx="2084700" cy="5313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DEFAULT</a:t>
            </a:r>
            <a:endParaRPr>
              <a:latin typeface="Nanum Gothic"/>
              <a:ea typeface="Nanum Gothic"/>
              <a:cs typeface="Nanum Gothic"/>
              <a:sym typeface="Nanum Gothic"/>
            </a:endParaRPr>
          </a:p>
        </p:txBody>
      </p:sp>
      <p:cxnSp>
        <p:nvCxnSpPr>
          <p:cNvPr id="363" name="Google Shape;363;p31"/>
          <p:cNvCxnSpPr>
            <a:stCxn id="364" idx="2"/>
            <a:endCxn id="360" idx="0"/>
          </p:cNvCxnSpPr>
          <p:nvPr/>
        </p:nvCxnSpPr>
        <p:spPr>
          <a:xfrm flipH="1">
            <a:off x="7789625" y="3886875"/>
            <a:ext cx="369300" cy="497100"/>
          </a:xfrm>
          <a:prstGeom prst="straightConnector1">
            <a:avLst/>
          </a:prstGeom>
          <a:noFill/>
          <a:ln cap="flat" cmpd="sng" w="9525">
            <a:solidFill>
              <a:srgbClr val="FF0000"/>
            </a:solidFill>
            <a:prstDash val="solid"/>
            <a:round/>
            <a:headEnd len="med" w="med" type="none"/>
            <a:tailEnd len="med" w="med" type="triangle"/>
          </a:ln>
        </p:spPr>
      </p:cxnSp>
      <p:sp>
        <p:nvSpPr>
          <p:cNvPr id="364" name="Google Shape;364;p31"/>
          <p:cNvSpPr/>
          <p:nvPr/>
        </p:nvSpPr>
        <p:spPr>
          <a:xfrm>
            <a:off x="7758125" y="3642075"/>
            <a:ext cx="801600" cy="244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$whoami</a:t>
            </a:r>
            <a:endParaRPr/>
          </a:p>
        </p:txBody>
      </p:sp>
      <p:sp>
        <p:nvSpPr>
          <p:cNvPr id="67" name="Google Shape;67;p14"/>
          <p:cNvSpPr txBox="1"/>
          <p:nvPr>
            <p:ph idx="1" type="body"/>
          </p:nvPr>
        </p:nvSpPr>
        <p:spPr>
          <a:xfrm>
            <a:off x="732450" y="1597151"/>
            <a:ext cx="7679100" cy="42318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rPr lang="en"/>
              <a:t>Vignesh Rao (@sherl0ck_) - V.R. at Exodus Intelligence.</a:t>
            </a:r>
            <a:endParaRPr/>
          </a:p>
        </p:txBody>
      </p:sp>
      <p:sp>
        <p:nvSpPr>
          <p:cNvPr id="68" name="Google Shape;68;p14"/>
          <p:cNvSpPr txBox="1"/>
          <p:nvPr>
            <p:ph idx="12" type="sldNum"/>
          </p:nvPr>
        </p:nvSpPr>
        <p:spPr>
          <a:xfrm>
            <a:off x="4297658" y="6217622"/>
            <a:ext cx="548700" cy="524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pic>
        <p:nvPicPr>
          <p:cNvPr id="69" name="Google Shape;69;p14"/>
          <p:cNvPicPr preferRelativeResize="0"/>
          <p:nvPr/>
        </p:nvPicPr>
        <p:blipFill>
          <a:blip r:embed="rId3">
            <a:alphaModFix/>
          </a:blip>
          <a:stretch>
            <a:fillRect/>
          </a:stretch>
        </p:blipFill>
        <p:spPr>
          <a:xfrm>
            <a:off x="2576500" y="1759400"/>
            <a:ext cx="3990975" cy="1143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2"/>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Problems With Interpreter</a:t>
            </a:r>
            <a:endParaRPr/>
          </a:p>
        </p:txBody>
      </p:sp>
      <p:sp>
        <p:nvSpPr>
          <p:cNvPr id="370" name="Google Shape;370;p32"/>
          <p:cNvSpPr txBox="1"/>
          <p:nvPr>
            <p:ph idx="1" type="body"/>
          </p:nvPr>
        </p:nvSpPr>
        <p:spPr>
          <a:xfrm>
            <a:off x="732450" y="1597150"/>
            <a:ext cx="7679100" cy="127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Fetch - Resolve - Update Cycle is Expensive for repeated use</a:t>
            </a:r>
            <a:endParaRPr/>
          </a:p>
          <a:p>
            <a:pPr indent="-342900" lvl="0" marL="457200" rtl="0" algn="l">
              <a:spcBef>
                <a:spcPts val="0"/>
              </a:spcBef>
              <a:spcAft>
                <a:spcPts val="0"/>
              </a:spcAft>
              <a:buSzPts val="1800"/>
              <a:buChar char="●"/>
            </a:pPr>
            <a:r>
              <a:rPr lang="en"/>
              <a:t>Need to check for multiple types</a:t>
            </a:r>
            <a:endParaRPr/>
          </a:p>
          <a:p>
            <a:pPr indent="-342900" lvl="0" marL="457200" rtl="0" algn="l">
              <a:spcBef>
                <a:spcPts val="0"/>
              </a:spcBef>
              <a:spcAft>
                <a:spcPts val="0"/>
              </a:spcAft>
              <a:buSzPts val="1800"/>
              <a:buChar char="●"/>
            </a:pPr>
            <a:r>
              <a:rPr lang="en"/>
              <a:t>No dependence between opcodes</a:t>
            </a:r>
            <a:endParaRPr/>
          </a:p>
        </p:txBody>
      </p:sp>
      <p:cxnSp>
        <p:nvCxnSpPr>
          <p:cNvPr id="371" name="Google Shape;371;p32"/>
          <p:cNvCxnSpPr/>
          <p:nvPr/>
        </p:nvCxnSpPr>
        <p:spPr>
          <a:xfrm>
            <a:off x="1237875" y="1833650"/>
            <a:ext cx="6427800" cy="26400"/>
          </a:xfrm>
          <a:prstGeom prst="straightConnector1">
            <a:avLst/>
          </a:prstGeom>
          <a:noFill/>
          <a:ln cap="flat" cmpd="sng" w="9525">
            <a:solidFill>
              <a:srgbClr val="FF0000"/>
            </a:solidFill>
            <a:prstDash val="solid"/>
            <a:round/>
            <a:headEnd len="med" w="med" type="none"/>
            <a:tailEnd len="med" w="med" type="none"/>
          </a:ln>
        </p:spPr>
      </p:cxnSp>
      <p:cxnSp>
        <p:nvCxnSpPr>
          <p:cNvPr id="372" name="Google Shape;372;p32"/>
          <p:cNvCxnSpPr/>
          <p:nvPr/>
        </p:nvCxnSpPr>
        <p:spPr>
          <a:xfrm>
            <a:off x="1204775" y="2158175"/>
            <a:ext cx="3594600" cy="264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3"/>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Optimizing Compilers</a:t>
            </a:r>
            <a:endParaRPr/>
          </a:p>
        </p:txBody>
      </p:sp>
      <p:sp>
        <p:nvSpPr>
          <p:cNvPr id="378" name="Google Shape;378;p33"/>
          <p:cNvSpPr txBox="1"/>
          <p:nvPr>
            <p:ph idx="1" type="body"/>
          </p:nvPr>
        </p:nvSpPr>
        <p:spPr>
          <a:xfrm>
            <a:off x="732450" y="1597151"/>
            <a:ext cx="7679100" cy="42318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Char char="∗"/>
            </a:pPr>
            <a:r>
              <a:rPr lang="en"/>
              <a:t>Slower to generate code</a:t>
            </a:r>
            <a:endParaRPr/>
          </a:p>
          <a:p>
            <a:pPr indent="-342900" lvl="0" marL="457200" rtl="0" algn="l">
              <a:spcBef>
                <a:spcPts val="0"/>
              </a:spcBef>
              <a:spcAft>
                <a:spcPts val="0"/>
              </a:spcAft>
              <a:buSzPts val="1800"/>
              <a:buChar char="∗"/>
            </a:pPr>
            <a:r>
              <a:rPr lang="en"/>
              <a:t>Resultant code runs faster</a:t>
            </a:r>
            <a:endParaRPr/>
          </a:p>
          <a:p>
            <a:pPr indent="-342900" lvl="0" marL="457200" rtl="0" algn="l">
              <a:spcBef>
                <a:spcPts val="0"/>
              </a:spcBef>
              <a:spcAft>
                <a:spcPts val="0"/>
              </a:spcAft>
              <a:buSzPts val="1800"/>
              <a:buChar char="∗"/>
            </a:pPr>
            <a:r>
              <a:rPr lang="en"/>
              <a:t>More optimizations → Slower Compilation → Efficient Code</a:t>
            </a:r>
            <a:endParaRPr/>
          </a:p>
          <a:p>
            <a:pPr indent="-342900" lvl="0" marL="457200" rtl="0" algn="l">
              <a:spcBef>
                <a:spcPts val="0"/>
              </a:spcBef>
              <a:spcAft>
                <a:spcPts val="0"/>
              </a:spcAft>
              <a:buSzPts val="1800"/>
              <a:buChar char="∗"/>
            </a:pPr>
            <a:r>
              <a:rPr lang="en"/>
              <a:t>To offset this tradeoff - Use multiple Compilers</a:t>
            </a:r>
            <a:endParaRPr/>
          </a:p>
          <a:p>
            <a:pPr indent="-342900" lvl="0" marL="457200" rtl="0" algn="l">
              <a:spcBef>
                <a:spcPts val="0"/>
              </a:spcBef>
              <a:spcAft>
                <a:spcPts val="0"/>
              </a:spcAft>
              <a:buSzPts val="1800"/>
              <a:buChar char="∗"/>
            </a:pPr>
            <a:r>
              <a:rPr lang="en"/>
              <a:t>Each does more optimizations than the previous one</a:t>
            </a:r>
            <a:endParaRPr/>
          </a:p>
          <a:p>
            <a:pPr indent="-342900" lvl="0" marL="457200" rtl="0" algn="l">
              <a:spcBef>
                <a:spcPts val="0"/>
              </a:spcBef>
              <a:spcAft>
                <a:spcPts val="0"/>
              </a:spcAft>
              <a:buSzPts val="1800"/>
              <a:buChar char="∗"/>
            </a:pPr>
            <a:r>
              <a:rPr lang="en"/>
              <a:t>Speculate Types → Deoptimize if Speculation fails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8">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p34"/>
          <p:cNvPicPr preferRelativeResize="0"/>
          <p:nvPr/>
        </p:nvPicPr>
        <p:blipFill>
          <a:blip r:embed="rId3">
            <a:alphaModFix/>
          </a:blip>
          <a:stretch>
            <a:fillRect/>
          </a:stretch>
        </p:blipFill>
        <p:spPr>
          <a:xfrm>
            <a:off x="1285875" y="1707825"/>
            <a:ext cx="6491301" cy="4098725"/>
          </a:xfrm>
          <a:prstGeom prst="rect">
            <a:avLst/>
          </a:prstGeom>
          <a:noFill/>
          <a:ln>
            <a:noFill/>
          </a:ln>
        </p:spPr>
      </p:pic>
      <p:sp>
        <p:nvSpPr>
          <p:cNvPr id="384" name="Google Shape;384;p34"/>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JavaScript Compilation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5"/>
          <p:cNvSpPr txBox="1"/>
          <p:nvPr>
            <p:ph idx="1" type="body"/>
          </p:nvPr>
        </p:nvSpPr>
        <p:spPr>
          <a:xfrm>
            <a:off x="732450" y="1558666"/>
            <a:ext cx="7679100" cy="2250000"/>
          </a:xfrm>
          <a:prstGeom prst="rect">
            <a:avLst/>
          </a:prstGeom>
        </p:spPr>
        <p:txBody>
          <a:bodyPr anchorCtr="0" anchor="ctr" bIns="91425" lIns="91425" spcFirstLastPara="1" rIns="91425" wrap="square" tIns="91425">
            <a:normAutofit lnSpcReduction="10000"/>
          </a:bodyPr>
          <a:lstStyle/>
          <a:p>
            <a:pPr indent="-342900" lvl="0" marL="457200" rtl="0" algn="l">
              <a:spcBef>
                <a:spcPts val="0"/>
              </a:spcBef>
              <a:spcAft>
                <a:spcPts val="0"/>
              </a:spcAft>
              <a:buSzPts val="1800"/>
              <a:buChar char="∗"/>
            </a:pPr>
            <a:r>
              <a:rPr lang="en"/>
              <a:t>LLINT: Initial interpreter, not a compiler, written in custom assembly</a:t>
            </a:r>
            <a:endParaRPr/>
          </a:p>
          <a:p>
            <a:pPr indent="-342900" lvl="0" marL="457200" rtl="0" algn="l">
              <a:spcBef>
                <a:spcPts val="0"/>
              </a:spcBef>
              <a:spcAft>
                <a:spcPts val="0"/>
              </a:spcAft>
              <a:buSzPts val="1800"/>
              <a:buChar char="∗"/>
            </a:pPr>
            <a:r>
              <a:rPr lang="en"/>
              <a:t>Baseline compiler: Minimal optimizations, less time spent on compiling </a:t>
            </a:r>
            <a:endParaRPr/>
          </a:p>
          <a:p>
            <a:pPr indent="-342900" lvl="0" marL="457200" rtl="0" algn="l">
              <a:spcBef>
                <a:spcPts val="0"/>
              </a:spcBef>
              <a:spcAft>
                <a:spcPts val="0"/>
              </a:spcAft>
              <a:buSzPts val="1800"/>
              <a:buChar char="∗"/>
            </a:pPr>
            <a:r>
              <a:rPr lang="en"/>
              <a:t>DFG: More optimizations, more time spent on compiling </a:t>
            </a:r>
            <a:endParaRPr/>
          </a:p>
          <a:p>
            <a:pPr indent="-342900" lvl="0" marL="457200" rtl="0" algn="l">
              <a:spcBef>
                <a:spcPts val="0"/>
              </a:spcBef>
              <a:spcAft>
                <a:spcPts val="0"/>
              </a:spcAft>
              <a:buSzPts val="1800"/>
              <a:buChar char="∗"/>
            </a:pPr>
            <a:r>
              <a:rPr lang="en"/>
              <a:t>FTL: All standard compiler optimizations, max time spent in compiling</a:t>
            </a:r>
            <a:endParaRPr/>
          </a:p>
        </p:txBody>
      </p:sp>
      <p:sp>
        <p:nvSpPr>
          <p:cNvPr id="390" name="Google Shape;390;p35"/>
          <p:cNvSpPr txBox="1"/>
          <p:nvPr/>
        </p:nvSpPr>
        <p:spPr>
          <a:xfrm>
            <a:off x="138825" y="6127400"/>
            <a:ext cx="5340900" cy="83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300">
                <a:solidFill>
                  <a:srgbClr val="233A44"/>
                </a:solidFill>
                <a:latin typeface="Calibri"/>
                <a:ea typeface="Calibri"/>
                <a:cs typeface="Calibri"/>
                <a:sym typeface="Calibri"/>
              </a:rPr>
              <a:t>Image credit - </a:t>
            </a:r>
            <a:r>
              <a:rPr lang="en" sz="1300" u="sng">
                <a:solidFill>
                  <a:srgbClr val="3D4594"/>
                </a:solidFill>
                <a:latin typeface="Calibri"/>
                <a:ea typeface="Calibri"/>
                <a:cs typeface="Calibri"/>
                <a:sym typeface="Calibri"/>
                <a:hlinkClick r:id="rId3">
                  <a:extLst>
                    <a:ext uri="{A12FA001-AC4F-418D-AE19-62706E023703}">
                      <ahyp:hlinkClr val="tx"/>
                    </a:ext>
                  </a:extLst>
                </a:hlinkClick>
              </a:rPr>
              <a:t>https://webkit.org/blog/10308/speculation-in-javascriptcore/</a:t>
            </a:r>
            <a:endParaRPr sz="1300">
              <a:solidFill>
                <a:srgbClr val="233A44"/>
              </a:solidFill>
              <a:latin typeface="Calibri"/>
              <a:ea typeface="Calibri"/>
              <a:cs typeface="Calibri"/>
              <a:sym typeface="Calibri"/>
            </a:endParaRPr>
          </a:p>
          <a:p>
            <a:pPr indent="0" lvl="0" marL="0" rtl="0" algn="l">
              <a:spcBef>
                <a:spcPts val="1600"/>
              </a:spcBef>
              <a:spcAft>
                <a:spcPts val="0"/>
              </a:spcAft>
              <a:buNone/>
            </a:pPr>
            <a:r>
              <a:t/>
            </a:r>
            <a:endParaRPr>
              <a:latin typeface="Nanum Gothic"/>
              <a:ea typeface="Nanum Gothic"/>
              <a:cs typeface="Nanum Gothic"/>
              <a:sym typeface="Nanum Gothic"/>
            </a:endParaRPr>
          </a:p>
        </p:txBody>
      </p:sp>
      <p:pic>
        <p:nvPicPr>
          <p:cNvPr id="391" name="Google Shape;391;p35"/>
          <p:cNvPicPr preferRelativeResize="0"/>
          <p:nvPr/>
        </p:nvPicPr>
        <p:blipFill>
          <a:blip r:embed="rId4">
            <a:alphaModFix/>
          </a:blip>
          <a:stretch>
            <a:fillRect/>
          </a:stretch>
        </p:blipFill>
        <p:spPr>
          <a:xfrm>
            <a:off x="2281425" y="3877883"/>
            <a:ext cx="4876800" cy="1533525"/>
          </a:xfrm>
          <a:prstGeom prst="rect">
            <a:avLst/>
          </a:prstGeom>
          <a:noFill/>
          <a:ln>
            <a:noFill/>
          </a:ln>
        </p:spPr>
      </p:pic>
      <p:sp>
        <p:nvSpPr>
          <p:cNvPr id="392" name="Google Shape;392;p35"/>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 to JavaScriptCore - Execution tiers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p36"/>
          <p:cNvPicPr preferRelativeResize="0"/>
          <p:nvPr/>
        </p:nvPicPr>
        <p:blipFill>
          <a:blip r:embed="rId3">
            <a:alphaModFix/>
          </a:blip>
          <a:stretch>
            <a:fillRect/>
          </a:stretch>
        </p:blipFill>
        <p:spPr>
          <a:xfrm>
            <a:off x="1365200" y="2170873"/>
            <a:ext cx="6599501" cy="3651575"/>
          </a:xfrm>
          <a:prstGeom prst="rect">
            <a:avLst/>
          </a:prstGeom>
          <a:noFill/>
          <a:ln>
            <a:noFill/>
          </a:ln>
        </p:spPr>
      </p:pic>
      <p:sp>
        <p:nvSpPr>
          <p:cNvPr id="398" name="Google Shape;398;p36"/>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 to JavaScriptCore - IR’s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7"/>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Types in DFG</a:t>
            </a:r>
            <a:endParaRPr/>
          </a:p>
        </p:txBody>
      </p:sp>
      <p:graphicFrame>
        <p:nvGraphicFramePr>
          <p:cNvPr id="404" name="Google Shape;404;p37"/>
          <p:cNvGraphicFramePr/>
          <p:nvPr/>
        </p:nvGraphicFramePr>
        <p:xfrm>
          <a:off x="648025" y="1846175"/>
          <a:ext cx="3000000" cy="3000000"/>
        </p:xfrm>
        <a:graphic>
          <a:graphicData uri="http://schemas.openxmlformats.org/drawingml/2006/table">
            <a:tbl>
              <a:tblPr>
                <a:noFill/>
                <a:tableStyleId>{47B0F411-8AFF-4D5C-9F0A-B134B8B5175F}</a:tableStyleId>
              </a:tblPr>
              <a:tblGrid>
                <a:gridCol w="3665850"/>
                <a:gridCol w="3665850"/>
              </a:tblGrid>
              <a:tr h="599900">
                <a:tc>
                  <a:txBody>
                    <a:bodyPr/>
                    <a:lstStyle/>
                    <a:p>
                      <a:pPr indent="0" lvl="0" marL="457200" rtl="0" algn="l">
                        <a:lnSpc>
                          <a:spcPct val="115000"/>
                        </a:lnSpc>
                        <a:spcBef>
                          <a:spcPts val="0"/>
                        </a:spcBef>
                        <a:spcAft>
                          <a:spcPts val="1200"/>
                        </a:spcAft>
                        <a:buNone/>
                      </a:pPr>
                      <a:r>
                        <a:rPr lang="en" sz="1800">
                          <a:solidFill>
                            <a:schemeClr val="dk1"/>
                          </a:solidFill>
                          <a:latin typeface="Nanum Gothic"/>
                          <a:ea typeface="Nanum Gothic"/>
                          <a:cs typeface="Nanum Gothic"/>
                          <a:sym typeface="Nanum Gothic"/>
                        </a:rPr>
                        <a:t>SpeculatedType</a:t>
                      </a:r>
                      <a:endParaRPr/>
                    </a:p>
                  </a:txBody>
                  <a:tcPr marT="91425" marB="91425" marR="91425" marL="91425"/>
                </a:tc>
                <a:tc>
                  <a:txBody>
                    <a:bodyPr/>
                    <a:lstStyle/>
                    <a:p>
                      <a:pPr indent="0" lvl="0" marL="457200" rtl="0" algn="l">
                        <a:lnSpc>
                          <a:spcPct val="115000"/>
                        </a:lnSpc>
                        <a:spcBef>
                          <a:spcPts val="0"/>
                        </a:spcBef>
                        <a:spcAft>
                          <a:spcPts val="1200"/>
                        </a:spcAft>
                        <a:buNone/>
                      </a:pPr>
                      <a:r>
                        <a:rPr lang="en" sz="1800">
                          <a:solidFill>
                            <a:schemeClr val="dk1"/>
                          </a:solidFill>
                          <a:latin typeface="Nanum Gothic"/>
                          <a:ea typeface="Nanum Gothic"/>
                          <a:cs typeface="Nanum Gothic"/>
                          <a:sym typeface="Nanum Gothic"/>
                        </a:rPr>
                        <a:t>Abstract Value</a:t>
                      </a:r>
                      <a:endParaRPr/>
                    </a:p>
                  </a:txBody>
                  <a:tcPr marT="91425" marB="91425" marR="91425" marL="91425"/>
                </a:tc>
              </a:tr>
              <a:tr h="884875">
                <a:tc>
                  <a:txBody>
                    <a:bodyPr/>
                    <a:lstStyle/>
                    <a:p>
                      <a:pPr indent="0" lvl="0" marL="0" rtl="0" algn="l">
                        <a:lnSpc>
                          <a:spcPct val="115000"/>
                        </a:lnSpc>
                        <a:spcBef>
                          <a:spcPts val="0"/>
                        </a:spcBef>
                        <a:spcAft>
                          <a:spcPts val="1200"/>
                        </a:spcAft>
                        <a:buNone/>
                      </a:pPr>
                      <a:r>
                        <a:rPr lang="en" sz="1500">
                          <a:solidFill>
                            <a:schemeClr val="dk1"/>
                          </a:solidFill>
                          <a:latin typeface="Nanum Gothic"/>
                          <a:ea typeface="Nanum Gothic"/>
                          <a:cs typeface="Nanum Gothic"/>
                          <a:sym typeface="Nanum Gothic"/>
                        </a:rPr>
                        <a:t>Signifies the most possible value of a node </a:t>
                      </a:r>
                      <a:endParaRPr/>
                    </a:p>
                  </a:txBody>
                  <a:tcPr marT="91425" marB="91425" marR="91425" marL="91425"/>
                </a:tc>
                <a:tc>
                  <a:txBody>
                    <a:bodyPr/>
                    <a:lstStyle/>
                    <a:p>
                      <a:pPr indent="0" lvl="0" marL="0" rtl="0" algn="l">
                        <a:lnSpc>
                          <a:spcPct val="115000"/>
                        </a:lnSpc>
                        <a:spcBef>
                          <a:spcPts val="0"/>
                        </a:spcBef>
                        <a:spcAft>
                          <a:spcPts val="1200"/>
                        </a:spcAft>
                        <a:buNone/>
                      </a:pPr>
                      <a:r>
                        <a:rPr lang="en" sz="1500">
                          <a:solidFill>
                            <a:schemeClr val="dk1"/>
                          </a:solidFill>
                          <a:latin typeface="Nanum Gothic"/>
                          <a:ea typeface="Nanum Gothic"/>
                          <a:cs typeface="Nanum Gothic"/>
                          <a:sym typeface="Nanum Gothic"/>
                        </a:rPr>
                        <a:t>All possible types of a node</a:t>
                      </a:r>
                      <a:endParaRPr/>
                    </a:p>
                  </a:txBody>
                  <a:tcPr marT="91425" marB="91425" marR="91425" marL="91425"/>
                </a:tc>
              </a:tr>
              <a:tr h="539925">
                <a:tc>
                  <a:txBody>
                    <a:bodyPr/>
                    <a:lstStyle/>
                    <a:p>
                      <a:pPr indent="0" lvl="0" marL="0" rtl="0" algn="l">
                        <a:lnSpc>
                          <a:spcPct val="115000"/>
                        </a:lnSpc>
                        <a:spcBef>
                          <a:spcPts val="0"/>
                        </a:spcBef>
                        <a:spcAft>
                          <a:spcPts val="1200"/>
                        </a:spcAft>
                        <a:buNone/>
                      </a:pPr>
                      <a:r>
                        <a:rPr lang="en" sz="1500">
                          <a:solidFill>
                            <a:schemeClr val="dk1"/>
                          </a:solidFill>
                          <a:latin typeface="Nanum Gothic"/>
                          <a:ea typeface="Nanum Gothic"/>
                          <a:cs typeface="Nanum Gothic"/>
                          <a:sym typeface="Nanum Gothic"/>
                        </a:rPr>
                        <a:t>Types Needs to be checked at runtime</a:t>
                      </a:r>
                      <a:endParaRPr/>
                    </a:p>
                  </a:txBody>
                  <a:tcPr marT="91425" marB="91425" marR="91425" marL="91425"/>
                </a:tc>
                <a:tc>
                  <a:txBody>
                    <a:bodyPr/>
                    <a:lstStyle/>
                    <a:p>
                      <a:pPr indent="0" lvl="0" marL="0" rtl="0" algn="l">
                        <a:lnSpc>
                          <a:spcPct val="115000"/>
                        </a:lnSpc>
                        <a:spcBef>
                          <a:spcPts val="0"/>
                        </a:spcBef>
                        <a:spcAft>
                          <a:spcPts val="1200"/>
                        </a:spcAft>
                        <a:buNone/>
                      </a:pPr>
                      <a:r>
                        <a:rPr lang="en" sz="1500">
                          <a:solidFill>
                            <a:schemeClr val="dk1"/>
                          </a:solidFill>
                          <a:latin typeface="Nanum Gothic"/>
                          <a:ea typeface="Nanum Gothic"/>
                          <a:cs typeface="Nanum Gothic"/>
                          <a:sym typeface="Nanum Gothic"/>
                        </a:rPr>
                        <a:t>Does not need to be verified</a:t>
                      </a:r>
                      <a:endParaRPr/>
                    </a:p>
                  </a:txBody>
                  <a:tcPr marT="91425" marB="91425" marR="91425" marL="91425"/>
                </a:tc>
              </a:tr>
              <a:tr h="884875">
                <a:tc>
                  <a:txBody>
                    <a:bodyPr/>
                    <a:lstStyle/>
                    <a:p>
                      <a:pPr indent="0" lvl="0" marL="0" rtl="0" algn="l">
                        <a:lnSpc>
                          <a:spcPct val="115000"/>
                        </a:lnSpc>
                        <a:spcBef>
                          <a:spcPts val="0"/>
                        </a:spcBef>
                        <a:spcAft>
                          <a:spcPts val="1200"/>
                        </a:spcAft>
                        <a:buNone/>
                      </a:pPr>
                      <a:r>
                        <a:rPr lang="en" sz="1500">
                          <a:solidFill>
                            <a:schemeClr val="dk1"/>
                          </a:solidFill>
                          <a:latin typeface="Nanum Gothic"/>
                          <a:ea typeface="Nanum Gothic"/>
                          <a:cs typeface="Nanum Gothic"/>
                          <a:sym typeface="Nanum Gothic"/>
                        </a:rPr>
                        <a:t>Computed using profiling data and propagation </a:t>
                      </a:r>
                      <a:endParaRPr/>
                    </a:p>
                  </a:txBody>
                  <a:tcPr marT="91425" marB="91425" marR="91425" marL="91425"/>
                </a:tc>
                <a:tc>
                  <a:txBody>
                    <a:bodyPr/>
                    <a:lstStyle/>
                    <a:p>
                      <a:pPr indent="0" lvl="0" marL="0" rtl="0" algn="l">
                        <a:lnSpc>
                          <a:spcPct val="115000"/>
                        </a:lnSpc>
                        <a:spcBef>
                          <a:spcPts val="0"/>
                        </a:spcBef>
                        <a:spcAft>
                          <a:spcPts val="1200"/>
                        </a:spcAft>
                        <a:buNone/>
                      </a:pPr>
                      <a:r>
                        <a:rPr lang="en" sz="1500">
                          <a:solidFill>
                            <a:schemeClr val="dk1"/>
                          </a:solidFill>
                          <a:latin typeface="Nanum Gothic"/>
                          <a:ea typeface="Nanum Gothic"/>
                          <a:cs typeface="Nanum Gothic"/>
                          <a:sym typeface="Nanum Gothic"/>
                        </a:rPr>
                        <a:t>Computed using the Abstract Interpreter (DFG AI)</a:t>
                      </a:r>
                      <a:endParaRPr/>
                    </a:p>
                  </a:txBody>
                  <a:tcPr marT="91425" marB="91425" marR="91425" marL="91425"/>
                </a:tc>
              </a:tr>
              <a:tr h="539925">
                <a:tc>
                  <a:txBody>
                    <a:bodyPr/>
                    <a:lstStyle/>
                    <a:p>
                      <a:pPr indent="0" lvl="0" marL="0" rtl="0" algn="l">
                        <a:lnSpc>
                          <a:spcPct val="115000"/>
                        </a:lnSpc>
                        <a:spcBef>
                          <a:spcPts val="0"/>
                        </a:spcBef>
                        <a:spcAft>
                          <a:spcPts val="1200"/>
                        </a:spcAft>
                        <a:buNone/>
                      </a:pPr>
                      <a:r>
                        <a:rPr lang="en" sz="1500">
                          <a:solidFill>
                            <a:schemeClr val="dk1"/>
                          </a:solidFill>
                          <a:latin typeface="Nanum Gothic"/>
                          <a:ea typeface="Nanum Gothic"/>
                          <a:cs typeface="Nanum Gothic"/>
                          <a:sym typeface="Nanum Gothic"/>
                        </a:rPr>
                        <a:t>Used to construct the IR</a:t>
                      </a:r>
                      <a:endParaRPr sz="1500">
                        <a:solidFill>
                          <a:schemeClr val="dk1"/>
                        </a:solidFill>
                        <a:latin typeface="Nanum Gothic"/>
                        <a:ea typeface="Nanum Gothic"/>
                        <a:cs typeface="Nanum Gothic"/>
                        <a:sym typeface="Nanum Gothic"/>
                      </a:endParaRPr>
                    </a:p>
                  </a:txBody>
                  <a:tcPr marT="91425" marB="91425" marR="91425" marL="91425"/>
                </a:tc>
                <a:tc>
                  <a:txBody>
                    <a:bodyPr/>
                    <a:lstStyle/>
                    <a:p>
                      <a:pPr indent="0" lvl="0" marL="0" rtl="0" algn="l">
                        <a:lnSpc>
                          <a:spcPct val="115000"/>
                        </a:lnSpc>
                        <a:spcBef>
                          <a:spcPts val="0"/>
                        </a:spcBef>
                        <a:spcAft>
                          <a:spcPts val="1200"/>
                        </a:spcAft>
                        <a:buNone/>
                      </a:pPr>
                      <a:r>
                        <a:rPr lang="en" sz="1500">
                          <a:solidFill>
                            <a:schemeClr val="dk1"/>
                          </a:solidFill>
                          <a:latin typeface="Nanum Gothic"/>
                          <a:ea typeface="Nanum Gothic"/>
                          <a:cs typeface="Nanum Gothic"/>
                          <a:sym typeface="Nanum Gothic"/>
                        </a:rPr>
                        <a:t>Used to optimize the IR</a:t>
                      </a:r>
                      <a:endParaRPr/>
                    </a:p>
                  </a:txBody>
                  <a:tcPr marT="91425" marB="91425" marR="91425" marL="9142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8"/>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AbstractValue</a:t>
            </a:r>
            <a:endParaRPr/>
          </a:p>
        </p:txBody>
      </p:sp>
      <p:sp>
        <p:nvSpPr>
          <p:cNvPr id="410" name="Google Shape;410;p38"/>
          <p:cNvSpPr/>
          <p:nvPr/>
        </p:nvSpPr>
        <p:spPr>
          <a:xfrm>
            <a:off x="732450" y="1597150"/>
            <a:ext cx="4842900" cy="25362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Nanum Gothic"/>
                <a:ea typeface="Nanum Gothic"/>
                <a:cs typeface="Nanum Gothic"/>
                <a:sym typeface="Nanum Gothic"/>
              </a:rPr>
              <a:t>struct AbstractValue {</a:t>
            </a:r>
            <a:endParaRPr sz="1500">
              <a:latin typeface="Nanum Gothic"/>
              <a:ea typeface="Nanum Gothic"/>
              <a:cs typeface="Nanum Gothic"/>
              <a:sym typeface="Nanum Gothic"/>
            </a:endParaRPr>
          </a:p>
          <a:p>
            <a:pPr indent="0" lvl="0" marL="0" rtl="0" algn="l">
              <a:spcBef>
                <a:spcPts val="0"/>
              </a:spcBef>
              <a:spcAft>
                <a:spcPts val="0"/>
              </a:spcAft>
              <a:buNone/>
            </a:pPr>
            <a:r>
              <a:t/>
            </a:r>
            <a:endParaRPr sz="1500">
              <a:latin typeface="Nanum Gothic"/>
              <a:ea typeface="Nanum Gothic"/>
              <a:cs typeface="Nanum Gothic"/>
              <a:sym typeface="Nanum Gothic"/>
            </a:endParaRPr>
          </a:p>
          <a:p>
            <a:pPr indent="0" lvl="0" marL="0" rtl="0" algn="l">
              <a:spcBef>
                <a:spcPts val="0"/>
              </a:spcBef>
              <a:spcAft>
                <a:spcPts val="0"/>
              </a:spcAft>
              <a:buNone/>
            </a:pPr>
            <a:r>
              <a:rPr lang="en" sz="1500">
                <a:latin typeface="Nanum Gothic"/>
                <a:ea typeface="Nanum Gothic"/>
                <a:cs typeface="Nanum Gothic"/>
                <a:sym typeface="Nanum Gothic"/>
              </a:rPr>
              <a:t>...</a:t>
            </a:r>
            <a:endParaRPr sz="1500">
              <a:latin typeface="Nanum Gothic"/>
              <a:ea typeface="Nanum Gothic"/>
              <a:cs typeface="Nanum Gothic"/>
              <a:sym typeface="Nanum Gothic"/>
            </a:endParaRPr>
          </a:p>
          <a:p>
            <a:pPr indent="0" lvl="0" marL="0" rtl="0" algn="l">
              <a:spcBef>
                <a:spcPts val="0"/>
              </a:spcBef>
              <a:spcAft>
                <a:spcPts val="0"/>
              </a:spcAft>
              <a:buNone/>
            </a:pPr>
            <a:r>
              <a:rPr lang="en" sz="1500">
                <a:latin typeface="Nanum Gothic"/>
                <a:ea typeface="Nanum Gothic"/>
                <a:cs typeface="Nanum Gothic"/>
                <a:sym typeface="Nanum Gothic"/>
              </a:rPr>
              <a:t>    </a:t>
            </a:r>
            <a:endParaRPr sz="1500">
              <a:latin typeface="Nanum Gothic"/>
              <a:ea typeface="Nanum Gothic"/>
              <a:cs typeface="Nanum Gothic"/>
              <a:sym typeface="Nanum Gothic"/>
            </a:endParaRPr>
          </a:p>
          <a:p>
            <a:pPr indent="0" lvl="0" marL="0" rtl="0" algn="l">
              <a:spcBef>
                <a:spcPts val="0"/>
              </a:spcBef>
              <a:spcAft>
                <a:spcPts val="0"/>
              </a:spcAft>
              <a:buNone/>
            </a:pPr>
            <a:r>
              <a:rPr lang="en" sz="1500">
                <a:latin typeface="Nanum Gothic"/>
                <a:ea typeface="Nanum Gothic"/>
                <a:cs typeface="Nanum Gothic"/>
                <a:sym typeface="Nanum Gothic"/>
              </a:rPr>
              <a:t>    StructureAbstractValue m_structure;</a:t>
            </a:r>
            <a:endParaRPr sz="1500">
              <a:latin typeface="Nanum Gothic"/>
              <a:ea typeface="Nanum Gothic"/>
              <a:cs typeface="Nanum Gothic"/>
              <a:sym typeface="Nanum Gothic"/>
            </a:endParaRPr>
          </a:p>
          <a:p>
            <a:pPr indent="0" lvl="0" marL="0" rtl="0" algn="l">
              <a:spcBef>
                <a:spcPts val="0"/>
              </a:spcBef>
              <a:spcAft>
                <a:spcPts val="0"/>
              </a:spcAft>
              <a:buNone/>
            </a:pPr>
            <a:r>
              <a:rPr lang="en" sz="1500">
                <a:latin typeface="Nanum Gothic"/>
                <a:ea typeface="Nanum Gothic"/>
                <a:cs typeface="Nanum Gothic"/>
                <a:sym typeface="Nanum Gothic"/>
              </a:rPr>
              <a:t>    SpeculatedType m_type;</a:t>
            </a:r>
            <a:endParaRPr sz="1500">
              <a:latin typeface="Nanum Gothic"/>
              <a:ea typeface="Nanum Gothic"/>
              <a:cs typeface="Nanum Gothic"/>
              <a:sym typeface="Nanum Gothic"/>
            </a:endParaRPr>
          </a:p>
          <a:p>
            <a:pPr indent="0" lvl="0" marL="0" rtl="0" algn="l">
              <a:spcBef>
                <a:spcPts val="0"/>
              </a:spcBef>
              <a:spcAft>
                <a:spcPts val="0"/>
              </a:spcAft>
              <a:buNone/>
            </a:pPr>
            <a:r>
              <a:rPr lang="en" sz="1500">
                <a:latin typeface="Nanum Gothic"/>
                <a:ea typeface="Nanum Gothic"/>
                <a:cs typeface="Nanum Gothic"/>
                <a:sym typeface="Nanum Gothic"/>
              </a:rPr>
              <a:t>    ArrayModes m_arrayModes;</a:t>
            </a:r>
            <a:endParaRPr sz="1500">
              <a:latin typeface="Nanum Gothic"/>
              <a:ea typeface="Nanum Gothic"/>
              <a:cs typeface="Nanum Gothic"/>
              <a:sym typeface="Nanum Gothic"/>
            </a:endParaRPr>
          </a:p>
          <a:p>
            <a:pPr indent="0" lvl="0" marL="0" rtl="0" algn="l">
              <a:spcBef>
                <a:spcPts val="0"/>
              </a:spcBef>
              <a:spcAft>
                <a:spcPts val="0"/>
              </a:spcAft>
              <a:buNone/>
            </a:pPr>
            <a:r>
              <a:rPr lang="en" sz="1500">
                <a:latin typeface="Nanum Gothic"/>
                <a:ea typeface="Nanum Gothic"/>
                <a:cs typeface="Nanum Gothic"/>
                <a:sym typeface="Nanum Gothic"/>
              </a:rPr>
              <a:t>    AbstractValueClobberEpoch m_effectEpoch;</a:t>
            </a:r>
            <a:endParaRPr sz="1500">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en" sz="1500">
                <a:latin typeface="Nanum Gothic"/>
                <a:ea typeface="Nanum Gothic"/>
                <a:cs typeface="Nanum Gothic"/>
                <a:sym typeface="Nanum Gothic"/>
              </a:rPr>
              <a:t>    JSValue m_value;</a:t>
            </a:r>
            <a:endParaRPr sz="1500">
              <a:latin typeface="Nanum Gothic"/>
              <a:ea typeface="Nanum Gothic"/>
              <a:cs typeface="Nanum Gothic"/>
              <a:sym typeface="Nanum Gothic"/>
            </a:endParaRPr>
          </a:p>
          <a:p>
            <a:pPr indent="0" lvl="0" marL="0" rtl="0" algn="l">
              <a:spcBef>
                <a:spcPts val="0"/>
              </a:spcBef>
              <a:spcAft>
                <a:spcPts val="0"/>
              </a:spcAft>
              <a:buNone/>
            </a:pPr>
            <a:r>
              <a:rPr lang="en" sz="1500">
                <a:latin typeface="Nanum Gothic"/>
                <a:ea typeface="Nanum Gothic"/>
                <a:cs typeface="Nanum Gothic"/>
                <a:sym typeface="Nanum Gothic"/>
              </a:rPr>
              <a:t>}</a:t>
            </a:r>
            <a:endParaRPr sz="1500">
              <a:latin typeface="Nanum Gothic"/>
              <a:ea typeface="Nanum Gothic"/>
              <a:cs typeface="Nanum Gothic"/>
              <a:sym typeface="Nanum Gothic"/>
            </a:endParaRPr>
          </a:p>
        </p:txBody>
      </p:sp>
      <p:sp>
        <p:nvSpPr>
          <p:cNvPr id="411" name="Google Shape;411;p38"/>
          <p:cNvSpPr/>
          <p:nvPr/>
        </p:nvSpPr>
        <p:spPr>
          <a:xfrm>
            <a:off x="3111250" y="2568425"/>
            <a:ext cx="1231200" cy="304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412" name="Google Shape;412;p38"/>
          <p:cNvSpPr/>
          <p:nvPr/>
        </p:nvSpPr>
        <p:spPr>
          <a:xfrm>
            <a:off x="4342450" y="1580900"/>
            <a:ext cx="2614800" cy="763500"/>
          </a:xfrm>
          <a:prstGeom prst="ellipse">
            <a:avLst/>
          </a:prstGeom>
          <a:solidFill>
            <a:schemeClr val="accent6"/>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List of all possible structures </a:t>
            </a:r>
            <a:endParaRPr>
              <a:latin typeface="Nanum Gothic"/>
              <a:ea typeface="Nanum Gothic"/>
              <a:cs typeface="Nanum Gothic"/>
              <a:sym typeface="Nanum Gothic"/>
            </a:endParaRPr>
          </a:p>
        </p:txBody>
      </p:sp>
      <p:cxnSp>
        <p:nvCxnSpPr>
          <p:cNvPr id="413" name="Google Shape;413;p38"/>
          <p:cNvCxnSpPr>
            <a:stCxn id="412" idx="4"/>
            <a:endCxn id="411" idx="3"/>
          </p:cNvCxnSpPr>
          <p:nvPr/>
        </p:nvCxnSpPr>
        <p:spPr>
          <a:xfrm flipH="1">
            <a:off x="4342450" y="2344400"/>
            <a:ext cx="1307400" cy="376200"/>
          </a:xfrm>
          <a:prstGeom prst="straightConnector1">
            <a:avLst/>
          </a:prstGeom>
          <a:noFill/>
          <a:ln cap="flat" cmpd="sng" w="9525">
            <a:solidFill>
              <a:srgbClr val="FF0000"/>
            </a:solidFill>
            <a:prstDash val="solid"/>
            <a:round/>
            <a:headEnd len="med" w="med" type="none"/>
            <a:tailEnd len="med" w="med" type="triangle"/>
          </a:ln>
        </p:spPr>
      </p:cxnSp>
      <p:sp>
        <p:nvSpPr>
          <p:cNvPr id="414" name="Google Shape;414;p38"/>
          <p:cNvSpPr/>
          <p:nvPr/>
        </p:nvSpPr>
        <p:spPr>
          <a:xfrm>
            <a:off x="2442825" y="2806900"/>
            <a:ext cx="807600" cy="304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415" name="Google Shape;415;p38"/>
          <p:cNvSpPr/>
          <p:nvPr/>
        </p:nvSpPr>
        <p:spPr>
          <a:xfrm>
            <a:off x="5834825" y="2568425"/>
            <a:ext cx="2614800" cy="763500"/>
          </a:xfrm>
          <a:prstGeom prst="ellipse">
            <a:avLst/>
          </a:prstGeom>
          <a:solidFill>
            <a:schemeClr val="accent6"/>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All types of this node</a:t>
            </a:r>
            <a:endParaRPr>
              <a:latin typeface="Nanum Gothic"/>
              <a:ea typeface="Nanum Gothic"/>
              <a:cs typeface="Nanum Gothic"/>
              <a:sym typeface="Nanum Gothic"/>
            </a:endParaRPr>
          </a:p>
        </p:txBody>
      </p:sp>
      <p:cxnSp>
        <p:nvCxnSpPr>
          <p:cNvPr id="416" name="Google Shape;416;p38"/>
          <p:cNvCxnSpPr>
            <a:stCxn id="415" idx="2"/>
            <a:endCxn id="414" idx="3"/>
          </p:cNvCxnSpPr>
          <p:nvPr/>
        </p:nvCxnSpPr>
        <p:spPr>
          <a:xfrm flipH="1">
            <a:off x="3250325" y="2950175"/>
            <a:ext cx="2584500" cy="9000"/>
          </a:xfrm>
          <a:prstGeom prst="straightConnector1">
            <a:avLst/>
          </a:prstGeom>
          <a:noFill/>
          <a:ln cap="flat" cmpd="sng" w="9525">
            <a:solidFill>
              <a:srgbClr val="FF0000"/>
            </a:solidFill>
            <a:prstDash val="solid"/>
            <a:round/>
            <a:headEnd len="med" w="med" type="none"/>
            <a:tailEnd len="med" w="med" type="triangle"/>
          </a:ln>
        </p:spPr>
      </p:cxnSp>
      <p:sp>
        <p:nvSpPr>
          <p:cNvPr id="417" name="Google Shape;417;p38"/>
          <p:cNvSpPr/>
          <p:nvPr/>
        </p:nvSpPr>
        <p:spPr>
          <a:xfrm>
            <a:off x="2125225" y="3027425"/>
            <a:ext cx="1509000" cy="304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418" name="Google Shape;418;p38"/>
          <p:cNvSpPr/>
          <p:nvPr/>
        </p:nvSpPr>
        <p:spPr>
          <a:xfrm>
            <a:off x="6344700" y="3516175"/>
            <a:ext cx="2614800" cy="763500"/>
          </a:xfrm>
          <a:prstGeom prst="ellipse">
            <a:avLst/>
          </a:prstGeom>
          <a:solidFill>
            <a:schemeClr val="accent6"/>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All possible indexing modes</a:t>
            </a:r>
            <a:r>
              <a:rPr lang="en">
                <a:latin typeface="Nanum Gothic"/>
                <a:ea typeface="Nanum Gothic"/>
                <a:cs typeface="Nanum Gothic"/>
                <a:sym typeface="Nanum Gothic"/>
              </a:rPr>
              <a:t> </a:t>
            </a:r>
            <a:endParaRPr>
              <a:latin typeface="Nanum Gothic"/>
              <a:ea typeface="Nanum Gothic"/>
              <a:cs typeface="Nanum Gothic"/>
              <a:sym typeface="Nanum Gothic"/>
            </a:endParaRPr>
          </a:p>
        </p:txBody>
      </p:sp>
      <p:cxnSp>
        <p:nvCxnSpPr>
          <p:cNvPr id="419" name="Google Shape;419;p38"/>
          <p:cNvCxnSpPr>
            <a:stCxn id="418" idx="2"/>
            <a:endCxn id="417" idx="3"/>
          </p:cNvCxnSpPr>
          <p:nvPr/>
        </p:nvCxnSpPr>
        <p:spPr>
          <a:xfrm rot="10800000">
            <a:off x="3634200" y="3179725"/>
            <a:ext cx="2710500" cy="718200"/>
          </a:xfrm>
          <a:prstGeom prst="straightConnector1">
            <a:avLst/>
          </a:prstGeom>
          <a:noFill/>
          <a:ln cap="flat" cmpd="sng" w="9525">
            <a:solidFill>
              <a:srgbClr val="FF0000"/>
            </a:solidFill>
            <a:prstDash val="solid"/>
            <a:round/>
            <a:headEnd len="med" w="med" type="none"/>
            <a:tailEnd len="med" w="med" type="triangle"/>
          </a:ln>
        </p:spPr>
      </p:cxnSp>
      <p:sp>
        <p:nvSpPr>
          <p:cNvPr id="420" name="Google Shape;420;p38"/>
          <p:cNvSpPr/>
          <p:nvPr/>
        </p:nvSpPr>
        <p:spPr>
          <a:xfrm>
            <a:off x="3535375" y="3276750"/>
            <a:ext cx="1509000" cy="304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421" name="Google Shape;421;p38"/>
          <p:cNvSpPr/>
          <p:nvPr/>
        </p:nvSpPr>
        <p:spPr>
          <a:xfrm>
            <a:off x="1708475" y="3516175"/>
            <a:ext cx="932700" cy="304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cxnSp>
        <p:nvCxnSpPr>
          <p:cNvPr id="422" name="Google Shape;422;p38"/>
          <p:cNvCxnSpPr>
            <a:stCxn id="423" idx="1"/>
            <a:endCxn id="421" idx="3"/>
          </p:cNvCxnSpPr>
          <p:nvPr/>
        </p:nvCxnSpPr>
        <p:spPr>
          <a:xfrm rot="10800000">
            <a:off x="2641104" y="3668487"/>
            <a:ext cx="1544700" cy="428400"/>
          </a:xfrm>
          <a:prstGeom prst="straightConnector1">
            <a:avLst/>
          </a:prstGeom>
          <a:noFill/>
          <a:ln cap="flat" cmpd="sng" w="9525">
            <a:solidFill>
              <a:srgbClr val="FF0000"/>
            </a:solidFill>
            <a:prstDash val="solid"/>
            <a:round/>
            <a:headEnd len="med" w="med" type="none"/>
            <a:tailEnd len="med" w="med" type="triangle"/>
          </a:ln>
        </p:spPr>
      </p:cxnSp>
      <p:sp>
        <p:nvSpPr>
          <p:cNvPr id="423" name="Google Shape;423;p38"/>
          <p:cNvSpPr/>
          <p:nvPr/>
        </p:nvSpPr>
        <p:spPr>
          <a:xfrm>
            <a:off x="3802875" y="3985075"/>
            <a:ext cx="2614800" cy="763500"/>
          </a:xfrm>
          <a:prstGeom prst="ellipse">
            <a:avLst/>
          </a:prstGeom>
          <a:solidFill>
            <a:schemeClr val="accent6"/>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Actual JSValue if this node is const</a:t>
            </a:r>
            <a:endParaRPr>
              <a:latin typeface="Nanum Gothic"/>
              <a:ea typeface="Nanum Gothic"/>
              <a:cs typeface="Nanum Gothic"/>
              <a:sym typeface="Nanum Gothic"/>
            </a:endParaRPr>
          </a:p>
        </p:txBody>
      </p:sp>
      <p:sp>
        <p:nvSpPr>
          <p:cNvPr id="424" name="Google Shape;424;p38"/>
          <p:cNvSpPr txBox="1"/>
          <p:nvPr/>
        </p:nvSpPr>
        <p:spPr>
          <a:xfrm>
            <a:off x="549450" y="5030975"/>
            <a:ext cx="2584500" cy="461700"/>
          </a:xfrm>
          <a:prstGeom prst="rect">
            <a:avLst/>
          </a:prstGeom>
          <a:noFill/>
          <a:ln>
            <a:noFill/>
          </a:ln>
        </p:spPr>
        <p:txBody>
          <a:bodyPr anchorCtr="0" anchor="t" bIns="91425" lIns="91425" spcFirstLastPara="1" rIns="0" wrap="square" tIns="91425">
            <a:spAutoFit/>
          </a:bodyPr>
          <a:lstStyle/>
          <a:p>
            <a:pPr indent="0" lvl="0" marL="0" rtl="0" algn="l">
              <a:spcBef>
                <a:spcPts val="0"/>
              </a:spcBef>
              <a:spcAft>
                <a:spcPts val="0"/>
              </a:spcAft>
              <a:buNone/>
            </a:pPr>
            <a:r>
              <a:rPr lang="en" sz="1800">
                <a:solidFill>
                  <a:schemeClr val="dk1"/>
                </a:solidFill>
                <a:latin typeface="Nanum Gothic"/>
                <a:ea typeface="Nanum Gothic"/>
                <a:cs typeface="Nanum Gothic"/>
                <a:sym typeface="Nanum Gothic"/>
              </a:rPr>
              <a:t>const obj = {p1: 1234}</a:t>
            </a:r>
            <a:endParaRPr sz="1800">
              <a:solidFill>
                <a:schemeClr val="dk1"/>
              </a:solidFill>
              <a:latin typeface="Nanum Gothic"/>
              <a:ea typeface="Nanum Gothic"/>
              <a:cs typeface="Nanum Gothic"/>
              <a:sym typeface="Nanum Gothic"/>
            </a:endParaRPr>
          </a:p>
        </p:txBody>
      </p:sp>
      <p:sp>
        <p:nvSpPr>
          <p:cNvPr id="425" name="Google Shape;425;p38"/>
          <p:cNvSpPr txBox="1"/>
          <p:nvPr/>
        </p:nvSpPr>
        <p:spPr>
          <a:xfrm>
            <a:off x="4048100" y="5030975"/>
            <a:ext cx="4646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Nanum Gothic"/>
                <a:ea typeface="Nanum Gothic"/>
                <a:cs typeface="Nanum Gothic"/>
                <a:sym typeface="Nanum Gothic"/>
              </a:rPr>
              <a:t>AV(obj).m_value = address_of(obj);</a:t>
            </a:r>
            <a:endParaRPr sz="1800">
              <a:solidFill>
                <a:schemeClr val="dk1"/>
              </a:solidFill>
              <a:latin typeface="Nanum Gothic"/>
              <a:ea typeface="Nanum Gothic"/>
              <a:cs typeface="Nanum Gothic"/>
              <a:sym typeface="Nanum Gothic"/>
            </a:endParaRPr>
          </a:p>
        </p:txBody>
      </p:sp>
      <p:cxnSp>
        <p:nvCxnSpPr>
          <p:cNvPr id="426" name="Google Shape;426;p38"/>
          <p:cNvCxnSpPr>
            <a:stCxn id="424" idx="3"/>
            <a:endCxn id="425" idx="1"/>
          </p:cNvCxnSpPr>
          <p:nvPr/>
        </p:nvCxnSpPr>
        <p:spPr>
          <a:xfrm>
            <a:off x="3133950" y="5261825"/>
            <a:ext cx="914100" cy="0"/>
          </a:xfrm>
          <a:prstGeom prst="straightConnector1">
            <a:avLst/>
          </a:prstGeom>
          <a:noFill/>
          <a:ln cap="flat" cmpd="sng" w="9525">
            <a:solidFill>
              <a:srgbClr val="FF0000"/>
            </a:solidFill>
            <a:prstDash val="solid"/>
            <a:round/>
            <a:headEnd len="med" w="med" type="none"/>
            <a:tailEnd len="med" w="med" type="triangle"/>
          </a:ln>
        </p:spPr>
      </p:cxnSp>
      <p:sp>
        <p:nvSpPr>
          <p:cNvPr id="427" name="Google Shape;427;p38"/>
          <p:cNvSpPr txBox="1"/>
          <p:nvPr>
            <p:ph idx="1" type="body"/>
          </p:nvPr>
        </p:nvSpPr>
        <p:spPr>
          <a:xfrm>
            <a:off x="633125" y="5633525"/>
            <a:ext cx="5278200" cy="8454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Char char="∗"/>
            </a:pPr>
            <a:r>
              <a:rPr lang="en"/>
              <a:t>m</a:t>
            </a:r>
            <a:r>
              <a:rPr lang="en"/>
              <a:t>_value gives no info about structures</a:t>
            </a:r>
            <a:endParaRPr/>
          </a:p>
          <a:p>
            <a:pPr indent="-342900" lvl="0" marL="457200" rtl="0" algn="l">
              <a:spcBef>
                <a:spcPts val="0"/>
              </a:spcBef>
              <a:spcAft>
                <a:spcPts val="0"/>
              </a:spcAft>
              <a:buSzPts val="1800"/>
              <a:buChar char="∗"/>
            </a:pPr>
            <a:r>
              <a:rPr lang="en"/>
              <a:t>obj.p2 = 0x1234 → Structures changes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11"/>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4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9"/>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41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1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1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19"/>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4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20"/>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4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7">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39"/>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AbstractValue</a:t>
            </a:r>
            <a:endParaRPr/>
          </a:p>
        </p:txBody>
      </p:sp>
      <p:sp>
        <p:nvSpPr>
          <p:cNvPr id="433" name="Google Shape;433;p39"/>
          <p:cNvSpPr/>
          <p:nvPr/>
        </p:nvSpPr>
        <p:spPr>
          <a:xfrm>
            <a:off x="732450" y="1597150"/>
            <a:ext cx="4842900" cy="25362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Nanum Gothic"/>
                <a:ea typeface="Nanum Gothic"/>
                <a:cs typeface="Nanum Gothic"/>
                <a:sym typeface="Nanum Gothic"/>
              </a:rPr>
              <a:t>struct AbstractValue {</a:t>
            </a:r>
            <a:endParaRPr sz="1500">
              <a:latin typeface="Nanum Gothic"/>
              <a:ea typeface="Nanum Gothic"/>
              <a:cs typeface="Nanum Gothic"/>
              <a:sym typeface="Nanum Gothic"/>
            </a:endParaRPr>
          </a:p>
          <a:p>
            <a:pPr indent="0" lvl="0" marL="0" rtl="0" algn="l">
              <a:spcBef>
                <a:spcPts val="0"/>
              </a:spcBef>
              <a:spcAft>
                <a:spcPts val="0"/>
              </a:spcAft>
              <a:buNone/>
            </a:pPr>
            <a:r>
              <a:t/>
            </a:r>
            <a:endParaRPr sz="1500">
              <a:latin typeface="Nanum Gothic"/>
              <a:ea typeface="Nanum Gothic"/>
              <a:cs typeface="Nanum Gothic"/>
              <a:sym typeface="Nanum Gothic"/>
            </a:endParaRPr>
          </a:p>
          <a:p>
            <a:pPr indent="0" lvl="0" marL="0" rtl="0" algn="l">
              <a:spcBef>
                <a:spcPts val="0"/>
              </a:spcBef>
              <a:spcAft>
                <a:spcPts val="0"/>
              </a:spcAft>
              <a:buNone/>
            </a:pPr>
            <a:r>
              <a:rPr lang="en" sz="1500">
                <a:latin typeface="Nanum Gothic"/>
                <a:ea typeface="Nanum Gothic"/>
                <a:cs typeface="Nanum Gothic"/>
                <a:sym typeface="Nanum Gothic"/>
              </a:rPr>
              <a:t>...</a:t>
            </a:r>
            <a:endParaRPr sz="1500">
              <a:latin typeface="Nanum Gothic"/>
              <a:ea typeface="Nanum Gothic"/>
              <a:cs typeface="Nanum Gothic"/>
              <a:sym typeface="Nanum Gothic"/>
            </a:endParaRPr>
          </a:p>
          <a:p>
            <a:pPr indent="0" lvl="0" marL="0" rtl="0" algn="l">
              <a:spcBef>
                <a:spcPts val="0"/>
              </a:spcBef>
              <a:spcAft>
                <a:spcPts val="0"/>
              </a:spcAft>
              <a:buNone/>
            </a:pPr>
            <a:r>
              <a:rPr lang="en" sz="1500">
                <a:latin typeface="Nanum Gothic"/>
                <a:ea typeface="Nanum Gothic"/>
                <a:cs typeface="Nanum Gothic"/>
                <a:sym typeface="Nanum Gothic"/>
              </a:rPr>
              <a:t>    </a:t>
            </a:r>
            <a:endParaRPr sz="1500">
              <a:latin typeface="Nanum Gothic"/>
              <a:ea typeface="Nanum Gothic"/>
              <a:cs typeface="Nanum Gothic"/>
              <a:sym typeface="Nanum Gothic"/>
            </a:endParaRPr>
          </a:p>
          <a:p>
            <a:pPr indent="0" lvl="0" marL="0" rtl="0" algn="l">
              <a:spcBef>
                <a:spcPts val="0"/>
              </a:spcBef>
              <a:spcAft>
                <a:spcPts val="0"/>
              </a:spcAft>
              <a:buNone/>
            </a:pPr>
            <a:r>
              <a:rPr lang="en" sz="1500">
                <a:latin typeface="Nanum Gothic"/>
                <a:ea typeface="Nanum Gothic"/>
                <a:cs typeface="Nanum Gothic"/>
                <a:sym typeface="Nanum Gothic"/>
              </a:rPr>
              <a:t>    StructureAbstractValue m_structure;</a:t>
            </a:r>
            <a:endParaRPr sz="1500">
              <a:latin typeface="Nanum Gothic"/>
              <a:ea typeface="Nanum Gothic"/>
              <a:cs typeface="Nanum Gothic"/>
              <a:sym typeface="Nanum Gothic"/>
            </a:endParaRPr>
          </a:p>
          <a:p>
            <a:pPr indent="0" lvl="0" marL="0" rtl="0" algn="l">
              <a:spcBef>
                <a:spcPts val="0"/>
              </a:spcBef>
              <a:spcAft>
                <a:spcPts val="0"/>
              </a:spcAft>
              <a:buNone/>
            </a:pPr>
            <a:r>
              <a:rPr lang="en" sz="1500">
                <a:latin typeface="Nanum Gothic"/>
                <a:ea typeface="Nanum Gothic"/>
                <a:cs typeface="Nanum Gothic"/>
                <a:sym typeface="Nanum Gothic"/>
              </a:rPr>
              <a:t>    SpeculatedType m_type;</a:t>
            </a:r>
            <a:endParaRPr sz="1500">
              <a:latin typeface="Nanum Gothic"/>
              <a:ea typeface="Nanum Gothic"/>
              <a:cs typeface="Nanum Gothic"/>
              <a:sym typeface="Nanum Gothic"/>
            </a:endParaRPr>
          </a:p>
          <a:p>
            <a:pPr indent="0" lvl="0" marL="0" rtl="0" algn="l">
              <a:spcBef>
                <a:spcPts val="0"/>
              </a:spcBef>
              <a:spcAft>
                <a:spcPts val="0"/>
              </a:spcAft>
              <a:buNone/>
            </a:pPr>
            <a:r>
              <a:rPr lang="en" sz="1500">
                <a:latin typeface="Nanum Gothic"/>
                <a:ea typeface="Nanum Gothic"/>
                <a:cs typeface="Nanum Gothic"/>
                <a:sym typeface="Nanum Gothic"/>
              </a:rPr>
              <a:t>    ArrayModes m_arrayModes;</a:t>
            </a:r>
            <a:endParaRPr sz="1500">
              <a:latin typeface="Nanum Gothic"/>
              <a:ea typeface="Nanum Gothic"/>
              <a:cs typeface="Nanum Gothic"/>
              <a:sym typeface="Nanum Gothic"/>
            </a:endParaRPr>
          </a:p>
          <a:p>
            <a:pPr indent="0" lvl="0" marL="0" rtl="0" algn="l">
              <a:spcBef>
                <a:spcPts val="0"/>
              </a:spcBef>
              <a:spcAft>
                <a:spcPts val="0"/>
              </a:spcAft>
              <a:buNone/>
            </a:pPr>
            <a:r>
              <a:rPr lang="en" sz="1500">
                <a:latin typeface="Nanum Gothic"/>
                <a:ea typeface="Nanum Gothic"/>
                <a:cs typeface="Nanum Gothic"/>
                <a:sym typeface="Nanum Gothic"/>
              </a:rPr>
              <a:t>    AbstractValueClobberEpoch m_effectEpoch;</a:t>
            </a:r>
            <a:endParaRPr sz="1500">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en" sz="1500">
                <a:latin typeface="Nanum Gothic"/>
                <a:ea typeface="Nanum Gothic"/>
                <a:cs typeface="Nanum Gothic"/>
                <a:sym typeface="Nanum Gothic"/>
              </a:rPr>
              <a:t>    JSValue m_value;</a:t>
            </a:r>
            <a:endParaRPr sz="1500">
              <a:latin typeface="Nanum Gothic"/>
              <a:ea typeface="Nanum Gothic"/>
              <a:cs typeface="Nanum Gothic"/>
              <a:sym typeface="Nanum Gothic"/>
            </a:endParaRPr>
          </a:p>
          <a:p>
            <a:pPr indent="0" lvl="0" marL="0" rtl="0" algn="l">
              <a:spcBef>
                <a:spcPts val="0"/>
              </a:spcBef>
              <a:spcAft>
                <a:spcPts val="0"/>
              </a:spcAft>
              <a:buNone/>
            </a:pPr>
            <a:r>
              <a:rPr lang="en" sz="1500">
                <a:latin typeface="Nanum Gothic"/>
                <a:ea typeface="Nanum Gothic"/>
                <a:cs typeface="Nanum Gothic"/>
                <a:sym typeface="Nanum Gothic"/>
              </a:rPr>
              <a:t>}</a:t>
            </a:r>
            <a:endParaRPr sz="1500">
              <a:latin typeface="Nanum Gothic"/>
              <a:ea typeface="Nanum Gothic"/>
              <a:cs typeface="Nanum Gothic"/>
              <a:sym typeface="Nanum Gothic"/>
            </a:endParaRPr>
          </a:p>
        </p:txBody>
      </p:sp>
      <p:sp>
        <p:nvSpPr>
          <p:cNvPr id="434" name="Google Shape;434;p39"/>
          <p:cNvSpPr/>
          <p:nvPr/>
        </p:nvSpPr>
        <p:spPr>
          <a:xfrm>
            <a:off x="4342450" y="1580900"/>
            <a:ext cx="2614800" cy="763500"/>
          </a:xfrm>
          <a:prstGeom prst="ellipse">
            <a:avLst/>
          </a:prstGeom>
          <a:solidFill>
            <a:schemeClr val="accent6"/>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List of all possible structures </a:t>
            </a:r>
            <a:endParaRPr>
              <a:latin typeface="Nanum Gothic"/>
              <a:ea typeface="Nanum Gothic"/>
              <a:cs typeface="Nanum Gothic"/>
              <a:sym typeface="Nanum Gothic"/>
            </a:endParaRPr>
          </a:p>
        </p:txBody>
      </p:sp>
      <p:cxnSp>
        <p:nvCxnSpPr>
          <p:cNvPr id="435" name="Google Shape;435;p39"/>
          <p:cNvCxnSpPr>
            <a:stCxn id="434" idx="4"/>
            <a:endCxn id="436" idx="3"/>
          </p:cNvCxnSpPr>
          <p:nvPr/>
        </p:nvCxnSpPr>
        <p:spPr>
          <a:xfrm flipH="1">
            <a:off x="4342450" y="2344400"/>
            <a:ext cx="1307400" cy="376200"/>
          </a:xfrm>
          <a:prstGeom prst="straightConnector1">
            <a:avLst/>
          </a:prstGeom>
          <a:noFill/>
          <a:ln cap="flat" cmpd="sng" w="9525">
            <a:solidFill>
              <a:srgbClr val="FF0000"/>
            </a:solidFill>
            <a:prstDash val="solid"/>
            <a:round/>
            <a:headEnd len="med" w="med" type="none"/>
            <a:tailEnd len="med" w="med" type="triangle"/>
          </a:ln>
        </p:spPr>
      </p:cxnSp>
      <p:sp>
        <p:nvSpPr>
          <p:cNvPr id="437" name="Google Shape;437;p39"/>
          <p:cNvSpPr/>
          <p:nvPr/>
        </p:nvSpPr>
        <p:spPr>
          <a:xfrm>
            <a:off x="5834825" y="2568425"/>
            <a:ext cx="2614800" cy="763500"/>
          </a:xfrm>
          <a:prstGeom prst="ellipse">
            <a:avLst/>
          </a:prstGeom>
          <a:solidFill>
            <a:schemeClr val="accent6"/>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All types of this node</a:t>
            </a:r>
            <a:endParaRPr>
              <a:latin typeface="Nanum Gothic"/>
              <a:ea typeface="Nanum Gothic"/>
              <a:cs typeface="Nanum Gothic"/>
              <a:sym typeface="Nanum Gothic"/>
            </a:endParaRPr>
          </a:p>
        </p:txBody>
      </p:sp>
      <p:cxnSp>
        <p:nvCxnSpPr>
          <p:cNvPr id="438" name="Google Shape;438;p39"/>
          <p:cNvCxnSpPr>
            <a:stCxn id="437" idx="2"/>
            <a:endCxn id="439" idx="3"/>
          </p:cNvCxnSpPr>
          <p:nvPr/>
        </p:nvCxnSpPr>
        <p:spPr>
          <a:xfrm flipH="1">
            <a:off x="3250325" y="2950175"/>
            <a:ext cx="2584500" cy="9000"/>
          </a:xfrm>
          <a:prstGeom prst="straightConnector1">
            <a:avLst/>
          </a:prstGeom>
          <a:noFill/>
          <a:ln cap="flat" cmpd="sng" w="9525">
            <a:solidFill>
              <a:srgbClr val="FF0000"/>
            </a:solidFill>
            <a:prstDash val="solid"/>
            <a:round/>
            <a:headEnd len="med" w="med" type="none"/>
            <a:tailEnd len="med" w="med" type="triangle"/>
          </a:ln>
        </p:spPr>
      </p:cxnSp>
      <p:cxnSp>
        <p:nvCxnSpPr>
          <p:cNvPr id="440" name="Google Shape;440;p39"/>
          <p:cNvCxnSpPr>
            <a:stCxn id="441" idx="1"/>
            <a:endCxn id="442" idx="3"/>
          </p:cNvCxnSpPr>
          <p:nvPr/>
        </p:nvCxnSpPr>
        <p:spPr>
          <a:xfrm rot="10800000">
            <a:off x="2641104" y="3668487"/>
            <a:ext cx="1544700" cy="428400"/>
          </a:xfrm>
          <a:prstGeom prst="straightConnector1">
            <a:avLst/>
          </a:prstGeom>
          <a:noFill/>
          <a:ln cap="flat" cmpd="sng" w="9525">
            <a:solidFill>
              <a:srgbClr val="FF0000"/>
            </a:solidFill>
            <a:prstDash val="solid"/>
            <a:round/>
            <a:headEnd len="med" w="med" type="none"/>
            <a:tailEnd len="med" w="med" type="triangle"/>
          </a:ln>
        </p:spPr>
      </p:cxnSp>
      <p:sp>
        <p:nvSpPr>
          <p:cNvPr id="441" name="Google Shape;441;p39"/>
          <p:cNvSpPr/>
          <p:nvPr/>
        </p:nvSpPr>
        <p:spPr>
          <a:xfrm>
            <a:off x="3802875" y="3985075"/>
            <a:ext cx="2614800" cy="763500"/>
          </a:xfrm>
          <a:prstGeom prst="ellipse">
            <a:avLst/>
          </a:prstGeom>
          <a:solidFill>
            <a:schemeClr val="accent6"/>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Actual JSValue if this node is const</a:t>
            </a:r>
            <a:endParaRPr>
              <a:latin typeface="Nanum Gothic"/>
              <a:ea typeface="Nanum Gothic"/>
              <a:cs typeface="Nanum Gothic"/>
              <a:sym typeface="Nanum Gothic"/>
            </a:endParaRPr>
          </a:p>
        </p:txBody>
      </p:sp>
      <p:sp>
        <p:nvSpPr>
          <p:cNvPr id="443" name="Google Shape;443;p39"/>
          <p:cNvSpPr txBox="1"/>
          <p:nvPr>
            <p:ph idx="1" type="body"/>
          </p:nvPr>
        </p:nvSpPr>
        <p:spPr>
          <a:xfrm>
            <a:off x="633125" y="5097325"/>
            <a:ext cx="5278200" cy="8454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Char char="∗"/>
            </a:pPr>
            <a:r>
              <a:rPr lang="en"/>
              <a:t>TOP: Anything </a:t>
            </a:r>
            <a:endParaRPr/>
          </a:p>
          <a:p>
            <a:pPr indent="-342900" lvl="0" marL="457200" rtl="0" algn="l">
              <a:spcBef>
                <a:spcPts val="0"/>
              </a:spcBef>
              <a:spcAft>
                <a:spcPts val="0"/>
              </a:spcAft>
              <a:buSzPts val="1800"/>
              <a:buChar char="∗"/>
            </a:pPr>
            <a:r>
              <a:rPr lang="en"/>
              <a:t>BOTTOM: Nothing (NULL set)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3">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0"/>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DFG Abstract Interpreter</a:t>
            </a:r>
            <a:endParaRPr/>
          </a:p>
        </p:txBody>
      </p:sp>
      <p:sp>
        <p:nvSpPr>
          <p:cNvPr id="449" name="Google Shape;449;p40"/>
          <p:cNvSpPr txBox="1"/>
          <p:nvPr>
            <p:ph idx="1" type="body"/>
          </p:nvPr>
        </p:nvSpPr>
        <p:spPr>
          <a:xfrm>
            <a:off x="732450" y="1597151"/>
            <a:ext cx="7679100" cy="42318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Char char="∗"/>
            </a:pPr>
            <a:r>
              <a:rPr lang="en"/>
              <a:t>Called DFG AI</a:t>
            </a:r>
            <a:endParaRPr/>
          </a:p>
          <a:p>
            <a:pPr indent="-342900" lvl="0" marL="457200" rtl="0" algn="l">
              <a:spcBef>
                <a:spcPts val="0"/>
              </a:spcBef>
              <a:spcAft>
                <a:spcPts val="0"/>
              </a:spcAft>
              <a:buSzPts val="1800"/>
              <a:buChar char="∗"/>
            </a:pPr>
            <a:r>
              <a:rPr lang="en"/>
              <a:t>Main purpose is to find out the concrete type of a node</a:t>
            </a:r>
            <a:endParaRPr/>
          </a:p>
          <a:p>
            <a:pPr indent="-342900" lvl="0" marL="457200" rtl="0" algn="l">
              <a:spcBef>
                <a:spcPts val="0"/>
              </a:spcBef>
              <a:spcAft>
                <a:spcPts val="0"/>
              </a:spcAft>
              <a:buClr>
                <a:srgbClr val="980000"/>
              </a:buClr>
              <a:buSzPts val="1800"/>
              <a:buChar char="∗"/>
            </a:pPr>
            <a:r>
              <a:rPr i="1" lang="en">
                <a:solidFill>
                  <a:srgbClr val="980000"/>
                </a:solidFill>
              </a:rPr>
              <a:t>DFGAbstractInterpreterInlines.h</a:t>
            </a:r>
            <a:endParaRPr i="1">
              <a:solidFill>
                <a:srgbClr val="98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41"/>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Property Access in DFG</a:t>
            </a:r>
            <a:endParaRPr/>
          </a:p>
        </p:txBody>
      </p:sp>
      <p:sp>
        <p:nvSpPr>
          <p:cNvPr id="455" name="Google Shape;455;p41"/>
          <p:cNvSpPr txBox="1"/>
          <p:nvPr>
            <p:ph idx="1" type="body"/>
          </p:nvPr>
        </p:nvSpPr>
        <p:spPr>
          <a:xfrm>
            <a:off x="732450" y="1597150"/>
            <a:ext cx="7679100" cy="1831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First fetch the structure and check against a defined one</a:t>
            </a:r>
            <a:endParaRPr/>
          </a:p>
          <a:p>
            <a:pPr indent="-342900" lvl="0" marL="457200" rtl="0" algn="l">
              <a:spcBef>
                <a:spcPts val="0"/>
              </a:spcBef>
              <a:spcAft>
                <a:spcPts val="0"/>
              </a:spcAft>
              <a:buSzPts val="1800"/>
              <a:buChar char="∗"/>
            </a:pPr>
            <a:r>
              <a:rPr lang="en"/>
              <a:t>If check fails then bail out</a:t>
            </a:r>
            <a:endParaRPr/>
          </a:p>
          <a:p>
            <a:pPr indent="-342900" lvl="0" marL="457200" rtl="0" algn="l">
              <a:spcBef>
                <a:spcPts val="0"/>
              </a:spcBef>
              <a:spcAft>
                <a:spcPts val="0"/>
              </a:spcAft>
              <a:buSzPts val="1800"/>
              <a:buChar char="∗"/>
            </a:pPr>
            <a:r>
              <a:rPr lang="en"/>
              <a:t>If check passes fetch the property </a:t>
            </a:r>
            <a:endParaRPr/>
          </a:p>
          <a:p>
            <a:pPr indent="-342900" lvl="0" marL="457200" rtl="0" algn="l">
              <a:spcBef>
                <a:spcPts val="0"/>
              </a:spcBef>
              <a:spcAft>
                <a:spcPts val="0"/>
              </a:spcAft>
              <a:buSzPts val="1800"/>
              <a:buChar char="∗"/>
            </a:pPr>
            <a:r>
              <a:rPr lang="en"/>
              <a:t>Do a direct access with offset to fetch</a:t>
            </a:r>
            <a:endParaRPr/>
          </a:p>
        </p:txBody>
      </p:sp>
      <p:sp>
        <p:nvSpPr>
          <p:cNvPr id="456" name="Google Shape;456;p41"/>
          <p:cNvSpPr txBox="1"/>
          <p:nvPr/>
        </p:nvSpPr>
        <p:spPr>
          <a:xfrm>
            <a:off x="732450" y="4475850"/>
            <a:ext cx="1959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Nanum Gothic"/>
                <a:ea typeface="Nanum Gothic"/>
                <a:cs typeface="Nanum Gothic"/>
                <a:sym typeface="Nanum Gothic"/>
              </a:rPr>
              <a:t>l</a:t>
            </a:r>
            <a:r>
              <a:rPr lang="en" sz="1800">
                <a:solidFill>
                  <a:schemeClr val="dk1"/>
                </a:solidFill>
                <a:latin typeface="Nanum Gothic"/>
                <a:ea typeface="Nanum Gothic"/>
                <a:cs typeface="Nanum Gothic"/>
                <a:sym typeface="Nanum Gothic"/>
              </a:rPr>
              <a:t>et x = object.p1</a:t>
            </a:r>
            <a:endParaRPr sz="1800">
              <a:solidFill>
                <a:schemeClr val="dk1"/>
              </a:solidFill>
              <a:latin typeface="Nanum Gothic"/>
              <a:ea typeface="Nanum Gothic"/>
              <a:cs typeface="Nanum Gothic"/>
              <a:sym typeface="Nanum Gothic"/>
            </a:endParaRPr>
          </a:p>
        </p:txBody>
      </p:sp>
      <p:sp>
        <p:nvSpPr>
          <p:cNvPr id="457" name="Google Shape;457;p41"/>
          <p:cNvSpPr txBox="1"/>
          <p:nvPr/>
        </p:nvSpPr>
        <p:spPr>
          <a:xfrm>
            <a:off x="3840450" y="4337250"/>
            <a:ext cx="4723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Nanum Gothic"/>
                <a:ea typeface="Nanum Gothic"/>
                <a:cs typeface="Nanum Gothic"/>
                <a:sym typeface="Nanum Gothic"/>
              </a:rPr>
              <a:t>CheckStructure( object, S1 )</a:t>
            </a:r>
            <a:endParaRPr sz="18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sz="1800">
                <a:solidFill>
                  <a:schemeClr val="dk1"/>
                </a:solidFill>
                <a:latin typeface="Nanum Gothic"/>
                <a:ea typeface="Nanum Gothic"/>
                <a:cs typeface="Nanum Gothic"/>
                <a:sym typeface="Nanum Gothic"/>
              </a:rPr>
              <a:t>GetByOffset( object→properties , 0 ) </a:t>
            </a:r>
            <a:endParaRPr sz="1800">
              <a:solidFill>
                <a:schemeClr val="dk1"/>
              </a:solidFill>
              <a:latin typeface="Nanum Gothic"/>
              <a:ea typeface="Nanum Gothic"/>
              <a:cs typeface="Nanum Gothic"/>
              <a:sym typeface="Nanum Gothic"/>
            </a:endParaRPr>
          </a:p>
        </p:txBody>
      </p:sp>
      <p:cxnSp>
        <p:nvCxnSpPr>
          <p:cNvPr id="458" name="Google Shape;458;p41"/>
          <p:cNvCxnSpPr>
            <a:stCxn id="456" idx="3"/>
            <a:endCxn id="457" idx="1"/>
          </p:cNvCxnSpPr>
          <p:nvPr/>
        </p:nvCxnSpPr>
        <p:spPr>
          <a:xfrm>
            <a:off x="2692050" y="4706700"/>
            <a:ext cx="1148400" cy="0"/>
          </a:xfrm>
          <a:prstGeom prst="straightConnector1">
            <a:avLst/>
          </a:prstGeom>
          <a:noFill/>
          <a:ln cap="flat" cmpd="sng" w="9525">
            <a:solidFill>
              <a:srgbClr val="FF0000"/>
            </a:solidFill>
            <a:prstDash val="solid"/>
            <a:round/>
            <a:headEnd len="med" w="med" type="none"/>
            <a:tailEnd len="med" w="med" type="triangle"/>
          </a:ln>
        </p:spPr>
      </p:cxnSp>
      <p:sp>
        <p:nvSpPr>
          <p:cNvPr id="459" name="Google Shape;459;p41"/>
          <p:cNvSpPr/>
          <p:nvPr/>
        </p:nvSpPr>
        <p:spPr>
          <a:xfrm>
            <a:off x="1423250" y="5778975"/>
            <a:ext cx="1681500" cy="430200"/>
          </a:xfrm>
          <a:prstGeom prst="rect">
            <a:avLst/>
          </a:prstGeom>
          <a:solidFill>
            <a:schemeClr val="accent6"/>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S1, 0</a:t>
            </a:r>
            <a:endParaRPr>
              <a:latin typeface="Nanum Gothic"/>
              <a:ea typeface="Nanum Gothic"/>
              <a:cs typeface="Nanum Gothic"/>
              <a:sym typeface="Nanum Gothic"/>
            </a:endParaRPr>
          </a:p>
        </p:txBody>
      </p:sp>
      <p:cxnSp>
        <p:nvCxnSpPr>
          <p:cNvPr id="460" name="Google Shape;460;p41"/>
          <p:cNvCxnSpPr>
            <a:endCxn id="459" idx="0"/>
          </p:cNvCxnSpPr>
          <p:nvPr/>
        </p:nvCxnSpPr>
        <p:spPr>
          <a:xfrm>
            <a:off x="2257400" y="4878675"/>
            <a:ext cx="6600" cy="900300"/>
          </a:xfrm>
          <a:prstGeom prst="straightConnector1">
            <a:avLst/>
          </a:prstGeom>
          <a:noFill/>
          <a:ln cap="flat" cmpd="sng" w="9525">
            <a:solidFill>
              <a:srgbClr val="FF0000"/>
            </a:solidFill>
            <a:prstDash val="solid"/>
            <a:round/>
            <a:headEnd len="med" w="med" type="none"/>
            <a:tailEnd len="med" w="med" type="triangle"/>
          </a:ln>
        </p:spPr>
      </p:cxnSp>
      <p:sp>
        <p:nvSpPr>
          <p:cNvPr id="461" name="Google Shape;461;p41"/>
          <p:cNvSpPr txBox="1"/>
          <p:nvPr/>
        </p:nvSpPr>
        <p:spPr>
          <a:xfrm>
            <a:off x="1760725" y="5322200"/>
            <a:ext cx="556200" cy="2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Nanum Gothic"/>
                <a:ea typeface="Nanum Gothic"/>
                <a:cs typeface="Nanum Gothic"/>
                <a:sym typeface="Nanum Gothic"/>
              </a:rPr>
              <a:t>IC</a:t>
            </a:r>
            <a:endParaRPr sz="1800">
              <a:solidFill>
                <a:schemeClr val="dk1"/>
              </a:solidFill>
              <a:latin typeface="Nanum Gothic"/>
              <a:ea typeface="Nanum Gothic"/>
              <a:cs typeface="Nanum Gothic"/>
              <a:sym typeface="Nanum Gothic"/>
            </a:endParaRPr>
          </a:p>
        </p:txBody>
      </p:sp>
      <p:sp>
        <p:nvSpPr>
          <p:cNvPr id="462" name="Google Shape;462;p41"/>
          <p:cNvSpPr txBox="1"/>
          <p:nvPr/>
        </p:nvSpPr>
        <p:spPr>
          <a:xfrm>
            <a:off x="2846500" y="4337250"/>
            <a:ext cx="833400" cy="2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Nanum Gothic"/>
                <a:ea typeface="Nanum Gothic"/>
                <a:cs typeface="Nanum Gothic"/>
                <a:sym typeface="Nanum Gothic"/>
              </a:rPr>
              <a:t>DFG</a:t>
            </a:r>
            <a:endParaRPr sz="1800">
              <a:solidFill>
                <a:schemeClr val="dk1"/>
              </a:solidFill>
              <a:latin typeface="Nanum Gothic"/>
              <a:ea typeface="Nanum Gothic"/>
              <a:cs typeface="Nanum Gothic"/>
              <a:sym typeface="Nanum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JavaScript</a:t>
            </a:r>
            <a:endParaRPr/>
          </a:p>
        </p:txBody>
      </p:sp>
      <p:sp>
        <p:nvSpPr>
          <p:cNvPr id="75" name="Google Shape;75;p15"/>
          <p:cNvSpPr txBox="1"/>
          <p:nvPr>
            <p:ph idx="1" type="body"/>
          </p:nvPr>
        </p:nvSpPr>
        <p:spPr>
          <a:xfrm>
            <a:off x="732450" y="1597151"/>
            <a:ext cx="7679100" cy="4231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Untyped and interpreted language</a:t>
            </a:r>
            <a:endParaRPr/>
          </a:p>
        </p:txBody>
      </p:sp>
      <p:sp>
        <p:nvSpPr>
          <p:cNvPr id="76" name="Google Shape;76;p15"/>
          <p:cNvSpPr txBox="1"/>
          <p:nvPr/>
        </p:nvSpPr>
        <p:spPr>
          <a:xfrm>
            <a:off x="932625" y="2967300"/>
            <a:ext cx="1473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800000"/>
                </a:solidFill>
                <a:highlight>
                  <a:srgbClr val="FFFFFF"/>
                </a:highlight>
              </a:rPr>
              <a:t>let</a:t>
            </a:r>
            <a:r>
              <a:rPr lang="en" sz="1800">
                <a:solidFill>
                  <a:schemeClr val="dk1"/>
                </a:solidFill>
                <a:highlight>
                  <a:srgbClr val="FFFFFF"/>
                </a:highlight>
              </a:rPr>
              <a:t> x </a:t>
            </a:r>
            <a:r>
              <a:rPr lang="en" sz="1800">
                <a:solidFill>
                  <a:srgbClr val="808030"/>
                </a:solidFill>
                <a:highlight>
                  <a:srgbClr val="FFFFFF"/>
                </a:highlight>
              </a:rPr>
              <a:t>=</a:t>
            </a:r>
            <a:r>
              <a:rPr lang="en" sz="1800">
                <a:solidFill>
                  <a:schemeClr val="dk1"/>
                </a:solidFill>
                <a:highlight>
                  <a:srgbClr val="FFFFFF"/>
                </a:highlight>
              </a:rPr>
              <a:t> a </a:t>
            </a:r>
            <a:r>
              <a:rPr lang="en" sz="1800">
                <a:solidFill>
                  <a:srgbClr val="808030"/>
                </a:solidFill>
                <a:highlight>
                  <a:srgbClr val="FFFFFF"/>
                </a:highlight>
              </a:rPr>
              <a:t>+</a:t>
            </a:r>
            <a:r>
              <a:rPr lang="en" sz="1800">
                <a:solidFill>
                  <a:schemeClr val="dk1"/>
                </a:solidFill>
                <a:highlight>
                  <a:srgbClr val="FFFFFF"/>
                </a:highlight>
              </a:rPr>
              <a:t> b</a:t>
            </a:r>
            <a:endParaRPr sz="1800">
              <a:solidFill>
                <a:schemeClr val="dk1"/>
              </a:solidFill>
              <a:latin typeface="Nanum Gothic"/>
              <a:ea typeface="Nanum Gothic"/>
              <a:cs typeface="Nanum Gothic"/>
              <a:sym typeface="Nanum Gothic"/>
            </a:endParaRPr>
          </a:p>
        </p:txBody>
      </p:sp>
      <p:sp>
        <p:nvSpPr>
          <p:cNvPr id="77" name="Google Shape;77;p15"/>
          <p:cNvSpPr txBox="1"/>
          <p:nvPr/>
        </p:nvSpPr>
        <p:spPr>
          <a:xfrm>
            <a:off x="3176000" y="2967300"/>
            <a:ext cx="1473300" cy="4617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Nanum Gothic"/>
                <a:ea typeface="Nanum Gothic"/>
                <a:cs typeface="Nanum Gothic"/>
                <a:sym typeface="Nanum Gothic"/>
              </a:rPr>
              <a:t>Bytecode</a:t>
            </a:r>
            <a:endParaRPr sz="1800">
              <a:solidFill>
                <a:schemeClr val="dk1"/>
              </a:solidFill>
              <a:latin typeface="Nanum Gothic"/>
              <a:ea typeface="Nanum Gothic"/>
              <a:cs typeface="Nanum Gothic"/>
              <a:sym typeface="Nanum Gothic"/>
            </a:endParaRPr>
          </a:p>
        </p:txBody>
      </p:sp>
      <p:sp>
        <p:nvSpPr>
          <p:cNvPr id="78" name="Google Shape;78;p15"/>
          <p:cNvSpPr txBox="1"/>
          <p:nvPr/>
        </p:nvSpPr>
        <p:spPr>
          <a:xfrm>
            <a:off x="2813000" y="4346300"/>
            <a:ext cx="2199300" cy="7389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Nanum Gothic"/>
                <a:ea typeface="Nanum Gothic"/>
                <a:cs typeface="Nanum Gothic"/>
                <a:sym typeface="Nanum Gothic"/>
              </a:rPr>
              <a:t>JS Virtual Machine</a:t>
            </a:r>
            <a:endParaRPr sz="1800">
              <a:solidFill>
                <a:schemeClr val="dk1"/>
              </a:solidFill>
              <a:latin typeface="Nanum Gothic"/>
              <a:ea typeface="Nanum Gothic"/>
              <a:cs typeface="Nanum Gothic"/>
              <a:sym typeface="Nanum Gothic"/>
            </a:endParaRPr>
          </a:p>
          <a:p>
            <a:pPr indent="0" lvl="0" marL="0" rtl="0" algn="ctr">
              <a:spcBef>
                <a:spcPts val="0"/>
              </a:spcBef>
              <a:spcAft>
                <a:spcPts val="0"/>
              </a:spcAft>
              <a:buNone/>
            </a:pPr>
            <a:r>
              <a:rPr lang="en" sz="1800">
                <a:solidFill>
                  <a:schemeClr val="dk1"/>
                </a:solidFill>
                <a:latin typeface="Nanum Gothic"/>
                <a:ea typeface="Nanum Gothic"/>
                <a:cs typeface="Nanum Gothic"/>
                <a:sym typeface="Nanum Gothic"/>
              </a:rPr>
              <a:t>( Interpreter )</a:t>
            </a:r>
            <a:endParaRPr sz="1800">
              <a:solidFill>
                <a:schemeClr val="dk1"/>
              </a:solidFill>
              <a:latin typeface="Nanum Gothic"/>
              <a:ea typeface="Nanum Gothic"/>
              <a:cs typeface="Nanum Gothic"/>
              <a:sym typeface="Nanum Gothic"/>
            </a:endParaRPr>
          </a:p>
        </p:txBody>
      </p:sp>
      <p:cxnSp>
        <p:nvCxnSpPr>
          <p:cNvPr id="79" name="Google Shape;79;p15"/>
          <p:cNvCxnSpPr/>
          <p:nvPr/>
        </p:nvCxnSpPr>
        <p:spPr>
          <a:xfrm>
            <a:off x="2329725" y="3198150"/>
            <a:ext cx="770100" cy="0"/>
          </a:xfrm>
          <a:prstGeom prst="straightConnector1">
            <a:avLst/>
          </a:prstGeom>
          <a:noFill/>
          <a:ln cap="flat" cmpd="sng" w="9525">
            <a:solidFill>
              <a:schemeClr val="dk2"/>
            </a:solidFill>
            <a:prstDash val="solid"/>
            <a:round/>
            <a:headEnd len="med" w="med" type="none"/>
            <a:tailEnd len="med" w="med" type="triangle"/>
          </a:ln>
        </p:spPr>
      </p:cxnSp>
      <p:cxnSp>
        <p:nvCxnSpPr>
          <p:cNvPr id="80" name="Google Shape;80;p15"/>
          <p:cNvCxnSpPr>
            <a:stCxn id="77" idx="2"/>
            <a:endCxn id="78" idx="0"/>
          </p:cNvCxnSpPr>
          <p:nvPr/>
        </p:nvCxnSpPr>
        <p:spPr>
          <a:xfrm>
            <a:off x="3912650" y="3429000"/>
            <a:ext cx="0" cy="917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2"/>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CheckStructure</a:t>
            </a:r>
            <a:endParaRPr/>
          </a:p>
        </p:txBody>
      </p:sp>
      <p:sp>
        <p:nvSpPr>
          <p:cNvPr id="468" name="Google Shape;468;p42"/>
          <p:cNvSpPr txBox="1"/>
          <p:nvPr>
            <p:ph idx="1" type="body"/>
          </p:nvPr>
        </p:nvSpPr>
        <p:spPr>
          <a:xfrm>
            <a:off x="732450" y="1597151"/>
            <a:ext cx="7679100" cy="42318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Char char="∗"/>
            </a:pPr>
            <a:r>
              <a:rPr lang="en"/>
              <a:t>DFG IR Node to perform Shape Checks</a:t>
            </a:r>
            <a:endParaRPr/>
          </a:p>
          <a:p>
            <a:pPr indent="-342900" lvl="0" marL="457200" rtl="0" algn="l">
              <a:spcBef>
                <a:spcPts val="0"/>
              </a:spcBef>
              <a:spcAft>
                <a:spcPts val="0"/>
              </a:spcAft>
              <a:buSzPts val="1800"/>
              <a:buChar char="∗"/>
            </a:pPr>
            <a:r>
              <a:rPr lang="en"/>
              <a:t>Accepts 2 operands -</a:t>
            </a:r>
            <a:endParaRPr/>
          </a:p>
          <a:p>
            <a:pPr indent="-323850" lvl="1" marL="914400" rtl="0" algn="l">
              <a:spcBef>
                <a:spcPts val="0"/>
              </a:spcBef>
              <a:spcAft>
                <a:spcPts val="0"/>
              </a:spcAft>
              <a:buSzPts val="1500"/>
              <a:buChar char="∗"/>
            </a:pPr>
            <a:r>
              <a:rPr lang="en"/>
              <a:t>The base object</a:t>
            </a:r>
            <a:endParaRPr/>
          </a:p>
          <a:p>
            <a:pPr indent="-323850" lvl="1" marL="914400" rtl="0" algn="l">
              <a:spcBef>
                <a:spcPts val="0"/>
              </a:spcBef>
              <a:spcAft>
                <a:spcPts val="0"/>
              </a:spcAft>
              <a:buSzPts val="1500"/>
              <a:buChar char="∗"/>
            </a:pPr>
            <a:r>
              <a:rPr lang="en"/>
              <a:t>The structure to check</a:t>
            </a:r>
            <a:endParaRPr/>
          </a:p>
          <a:p>
            <a:pPr indent="-342900" lvl="0" marL="457200" rtl="0" algn="l">
              <a:spcBef>
                <a:spcPts val="0"/>
              </a:spcBef>
              <a:spcAft>
                <a:spcPts val="0"/>
              </a:spcAft>
              <a:buSzPts val="1800"/>
              <a:buChar char="∗"/>
            </a:pPr>
            <a:r>
              <a:rPr lang="en"/>
              <a:t>CheckStructure( obj, S1) →</a:t>
            </a:r>
            <a:endParaRPr/>
          </a:p>
          <a:p>
            <a:pPr indent="-323850" lvl="1" marL="914400" rtl="0" algn="l">
              <a:spcBef>
                <a:spcPts val="0"/>
              </a:spcBef>
              <a:spcAft>
                <a:spcPts val="0"/>
              </a:spcAft>
              <a:buSzPts val="1500"/>
              <a:buChar char="∗"/>
            </a:pPr>
            <a:r>
              <a:rPr lang="en"/>
              <a:t>Fetches the structure of obj</a:t>
            </a:r>
            <a:endParaRPr/>
          </a:p>
          <a:p>
            <a:pPr indent="-323850" lvl="1" marL="914400" rtl="0" algn="l">
              <a:spcBef>
                <a:spcPts val="0"/>
              </a:spcBef>
              <a:spcAft>
                <a:spcPts val="0"/>
              </a:spcAft>
              <a:buSzPts val="1500"/>
              <a:buChar char="∗"/>
            </a:pPr>
            <a:r>
              <a:rPr lang="en"/>
              <a:t>Compares it with S1</a:t>
            </a:r>
            <a:endParaRPr/>
          </a:p>
          <a:p>
            <a:pPr indent="-342900" lvl="0" marL="457200" rtl="0" algn="l">
              <a:spcBef>
                <a:spcPts val="0"/>
              </a:spcBef>
              <a:spcAft>
                <a:spcPts val="0"/>
              </a:spcAft>
              <a:buSzPts val="1800"/>
              <a:buChar char="∗"/>
            </a:pPr>
            <a:r>
              <a:rPr lang="en"/>
              <a:t>If the compare </a:t>
            </a:r>
            <a:r>
              <a:rPr lang="en"/>
              <a:t>fails</a:t>
            </a:r>
            <a:r>
              <a:rPr lang="en"/>
              <a:t>, code bails out of JIT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3"/>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Property Access</a:t>
            </a:r>
            <a:endParaRPr/>
          </a:p>
        </p:txBody>
      </p:sp>
      <p:sp>
        <p:nvSpPr>
          <p:cNvPr id="474" name="Google Shape;474;p43"/>
          <p:cNvSpPr/>
          <p:nvPr/>
        </p:nvSpPr>
        <p:spPr>
          <a:xfrm>
            <a:off x="4355200" y="1928600"/>
            <a:ext cx="4528500" cy="3657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highlight>
                  <a:srgbClr val="FFFFFF"/>
                </a:highlight>
              </a:rPr>
              <a:t>  </a:t>
            </a:r>
            <a:r>
              <a:rPr lang="en" sz="1500">
                <a:solidFill>
                  <a:srgbClr val="696969"/>
                </a:solidFill>
                <a:highlight>
                  <a:srgbClr val="FFFFFF"/>
                </a:highlight>
              </a:rPr>
              <a:t>// Structure of x1 = S1 --&gt; p1 at offset 0</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a:t>
            </a:r>
            <a:r>
              <a:rPr b="1" lang="en" sz="1500">
                <a:solidFill>
                  <a:srgbClr val="800000"/>
                </a:solidFill>
                <a:highlight>
                  <a:srgbClr val="FFFFFF"/>
                </a:highlight>
              </a:rPr>
              <a:t>let</a:t>
            </a:r>
            <a:r>
              <a:rPr lang="en" sz="1500">
                <a:solidFill>
                  <a:schemeClr val="dk1"/>
                </a:solidFill>
                <a:highlight>
                  <a:srgbClr val="FFFFFF"/>
                </a:highlight>
              </a:rPr>
              <a:t> x1 </a:t>
            </a:r>
            <a:r>
              <a:rPr lang="en" sz="1500">
                <a:solidFill>
                  <a:srgbClr val="808030"/>
                </a:solidFill>
                <a:highlight>
                  <a:srgbClr val="FFFFFF"/>
                </a:highlight>
              </a:rPr>
              <a:t>=</a:t>
            </a:r>
            <a:r>
              <a:rPr lang="en" sz="1500">
                <a:solidFill>
                  <a:schemeClr val="dk1"/>
                </a:solidFill>
                <a:highlight>
                  <a:srgbClr val="FFFFFF"/>
                </a:highlight>
              </a:rPr>
              <a:t> </a:t>
            </a:r>
            <a:r>
              <a:rPr lang="en" sz="1500">
                <a:solidFill>
                  <a:srgbClr val="800080"/>
                </a:solidFill>
                <a:highlight>
                  <a:srgbClr val="FFFFFF"/>
                </a:highlight>
              </a:rPr>
              <a:t>{</a:t>
            </a:r>
            <a:r>
              <a:rPr lang="en" sz="1500">
                <a:solidFill>
                  <a:schemeClr val="dk1"/>
                </a:solidFill>
                <a:highlight>
                  <a:srgbClr val="FFFFFF"/>
                </a:highlight>
              </a:rPr>
              <a:t>p1</a:t>
            </a:r>
            <a:r>
              <a:rPr lang="en" sz="1500">
                <a:solidFill>
                  <a:srgbClr val="800080"/>
                </a:solidFill>
                <a:highlight>
                  <a:srgbClr val="FFFFFF"/>
                </a:highlight>
              </a:rPr>
              <a:t>:</a:t>
            </a:r>
            <a:r>
              <a:rPr lang="en" sz="1500">
                <a:solidFill>
                  <a:schemeClr val="dk1"/>
                </a:solidFill>
                <a:highlight>
                  <a:srgbClr val="FFFFFF"/>
                </a:highlight>
              </a:rPr>
              <a:t> </a:t>
            </a:r>
            <a:r>
              <a:rPr lang="en" sz="1500">
                <a:solidFill>
                  <a:srgbClr val="008000"/>
                </a:solidFill>
                <a:highlight>
                  <a:srgbClr val="FFFFFF"/>
                </a:highlight>
              </a:rPr>
              <a:t>0x1337</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a:t>
            </a:r>
            <a:r>
              <a:rPr lang="en" sz="1500">
                <a:solidFill>
                  <a:srgbClr val="696969"/>
                </a:solidFill>
                <a:highlight>
                  <a:srgbClr val="FFFFFF"/>
                </a:highlight>
              </a:rPr>
              <a:t>// Structure of x2 = S2 --&gt; p1 at offset 0</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a:t>
            </a:r>
            <a:r>
              <a:rPr b="1" lang="en" sz="1500">
                <a:solidFill>
                  <a:srgbClr val="800000"/>
                </a:solidFill>
                <a:highlight>
                  <a:srgbClr val="FFFFFF"/>
                </a:highlight>
              </a:rPr>
              <a:t>let</a:t>
            </a:r>
            <a:r>
              <a:rPr lang="en" sz="1500">
                <a:solidFill>
                  <a:schemeClr val="dk1"/>
                </a:solidFill>
                <a:highlight>
                  <a:srgbClr val="FFFFFF"/>
                </a:highlight>
              </a:rPr>
              <a:t> x2 </a:t>
            </a:r>
            <a:r>
              <a:rPr lang="en" sz="1500">
                <a:solidFill>
                  <a:srgbClr val="808030"/>
                </a:solidFill>
                <a:highlight>
                  <a:srgbClr val="FFFFFF"/>
                </a:highlight>
              </a:rPr>
              <a:t>=</a:t>
            </a:r>
            <a:r>
              <a:rPr lang="en" sz="1500">
                <a:solidFill>
                  <a:schemeClr val="dk1"/>
                </a:solidFill>
                <a:highlight>
                  <a:srgbClr val="FFFFFF"/>
                </a:highlight>
              </a:rPr>
              <a:t> </a:t>
            </a:r>
            <a:r>
              <a:rPr lang="en" sz="1500">
                <a:solidFill>
                  <a:srgbClr val="800080"/>
                </a:solidFill>
                <a:highlight>
                  <a:srgbClr val="FFFFFF"/>
                </a:highlight>
              </a:rPr>
              <a:t>{</a:t>
            </a:r>
            <a:r>
              <a:rPr lang="en" sz="1500">
                <a:solidFill>
                  <a:schemeClr val="dk1"/>
                </a:solidFill>
                <a:highlight>
                  <a:srgbClr val="FFFFFF"/>
                </a:highlight>
              </a:rPr>
              <a:t>p1</a:t>
            </a:r>
            <a:r>
              <a:rPr lang="en" sz="1500">
                <a:solidFill>
                  <a:srgbClr val="800080"/>
                </a:solidFill>
                <a:highlight>
                  <a:srgbClr val="FFFFFF"/>
                </a:highlight>
              </a:rPr>
              <a:t>:</a:t>
            </a:r>
            <a:r>
              <a:rPr lang="en" sz="1500">
                <a:solidFill>
                  <a:schemeClr val="dk1"/>
                </a:solidFill>
                <a:highlight>
                  <a:srgbClr val="FFFFFF"/>
                </a:highlight>
              </a:rPr>
              <a:t> </a:t>
            </a:r>
            <a:r>
              <a:rPr lang="en" sz="1500">
                <a:solidFill>
                  <a:srgbClr val="008000"/>
                </a:solidFill>
                <a:highlight>
                  <a:srgbClr val="FFFFFF"/>
                </a:highlight>
              </a:rPr>
              <a:t>0x1337</a:t>
            </a:r>
            <a:r>
              <a:rPr lang="en" sz="1500">
                <a:solidFill>
                  <a:srgbClr val="808030"/>
                </a:solidFill>
                <a:highlight>
                  <a:srgbClr val="FFFFFF"/>
                </a:highlight>
              </a:rPr>
              <a:t>,</a:t>
            </a:r>
            <a:r>
              <a:rPr lang="en" sz="1500">
                <a:solidFill>
                  <a:schemeClr val="dk1"/>
                </a:solidFill>
                <a:highlight>
                  <a:srgbClr val="FFFFFF"/>
                </a:highlight>
              </a:rPr>
              <a:t> p2</a:t>
            </a:r>
            <a:r>
              <a:rPr lang="en" sz="1500">
                <a:solidFill>
                  <a:srgbClr val="800080"/>
                </a:solidFill>
                <a:highlight>
                  <a:srgbClr val="FFFFFF"/>
                </a:highlight>
              </a:rPr>
              <a:t>:</a:t>
            </a:r>
            <a:r>
              <a:rPr lang="en" sz="1500">
                <a:solidFill>
                  <a:schemeClr val="dk1"/>
                </a:solidFill>
                <a:highlight>
                  <a:srgbClr val="FFFFFF"/>
                </a:highlight>
              </a:rPr>
              <a:t> </a:t>
            </a:r>
            <a:r>
              <a:rPr lang="en" sz="1500">
                <a:solidFill>
                  <a:srgbClr val="008000"/>
                </a:solidFill>
                <a:highlight>
                  <a:srgbClr val="FFFFFF"/>
                </a:highlight>
              </a:rPr>
              <a:t>0x1234</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a:t>
            </a:r>
            <a:r>
              <a:rPr lang="en" sz="1500">
                <a:solidFill>
                  <a:srgbClr val="696969"/>
                </a:solidFill>
                <a:highlight>
                  <a:srgbClr val="FFFFFF"/>
                </a:highlight>
              </a:rPr>
              <a:t>// Structure of x3 = S3 --&gt; p1 at offset 1</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a:t>
            </a:r>
            <a:r>
              <a:rPr b="1" lang="en" sz="1500">
                <a:solidFill>
                  <a:srgbClr val="800000"/>
                </a:solidFill>
                <a:highlight>
                  <a:srgbClr val="FFFFFF"/>
                </a:highlight>
              </a:rPr>
              <a:t>let</a:t>
            </a:r>
            <a:r>
              <a:rPr lang="en" sz="1500">
                <a:solidFill>
                  <a:schemeClr val="dk1"/>
                </a:solidFill>
                <a:highlight>
                  <a:srgbClr val="FFFFFF"/>
                </a:highlight>
              </a:rPr>
              <a:t> x3 </a:t>
            </a:r>
            <a:r>
              <a:rPr lang="en" sz="1500">
                <a:solidFill>
                  <a:srgbClr val="808030"/>
                </a:solidFill>
                <a:highlight>
                  <a:srgbClr val="FFFFFF"/>
                </a:highlight>
              </a:rPr>
              <a:t>=</a:t>
            </a:r>
            <a:r>
              <a:rPr lang="en" sz="1500">
                <a:solidFill>
                  <a:schemeClr val="dk1"/>
                </a:solidFill>
                <a:highlight>
                  <a:srgbClr val="FFFFFF"/>
                </a:highlight>
              </a:rPr>
              <a:t> </a:t>
            </a:r>
            <a:r>
              <a:rPr lang="en" sz="1500">
                <a:solidFill>
                  <a:srgbClr val="800080"/>
                </a:solidFill>
                <a:highlight>
                  <a:srgbClr val="FFFFFF"/>
                </a:highlight>
              </a:rPr>
              <a:t>{</a:t>
            </a:r>
            <a:r>
              <a:rPr lang="en" sz="1500">
                <a:solidFill>
                  <a:schemeClr val="dk1"/>
                </a:solidFill>
                <a:highlight>
                  <a:srgbClr val="FFFFFF"/>
                </a:highlight>
              </a:rPr>
              <a:t>p2</a:t>
            </a:r>
            <a:r>
              <a:rPr lang="en" sz="1500">
                <a:solidFill>
                  <a:srgbClr val="800080"/>
                </a:solidFill>
                <a:highlight>
                  <a:srgbClr val="FFFFFF"/>
                </a:highlight>
              </a:rPr>
              <a:t>:</a:t>
            </a:r>
            <a:r>
              <a:rPr lang="en" sz="1500">
                <a:solidFill>
                  <a:schemeClr val="dk1"/>
                </a:solidFill>
                <a:highlight>
                  <a:srgbClr val="FFFFFF"/>
                </a:highlight>
              </a:rPr>
              <a:t> </a:t>
            </a:r>
            <a:r>
              <a:rPr lang="en" sz="1500">
                <a:solidFill>
                  <a:srgbClr val="008000"/>
                </a:solidFill>
                <a:highlight>
                  <a:srgbClr val="FFFFFF"/>
                </a:highlight>
              </a:rPr>
              <a:t>0x1234</a:t>
            </a:r>
            <a:r>
              <a:rPr lang="en" sz="1500">
                <a:solidFill>
                  <a:srgbClr val="808030"/>
                </a:solidFill>
                <a:highlight>
                  <a:srgbClr val="FFFFFF"/>
                </a:highlight>
              </a:rPr>
              <a:t>,</a:t>
            </a:r>
            <a:r>
              <a:rPr lang="en" sz="1500">
                <a:solidFill>
                  <a:schemeClr val="dk1"/>
                </a:solidFill>
                <a:highlight>
                  <a:srgbClr val="FFFFFF"/>
                </a:highlight>
              </a:rPr>
              <a:t> p1</a:t>
            </a:r>
            <a:r>
              <a:rPr lang="en" sz="1500">
                <a:solidFill>
                  <a:srgbClr val="800080"/>
                </a:solidFill>
                <a:highlight>
                  <a:srgbClr val="FFFFFF"/>
                </a:highlight>
              </a:rPr>
              <a:t>:</a:t>
            </a:r>
            <a:r>
              <a:rPr lang="en" sz="1500">
                <a:solidFill>
                  <a:schemeClr val="dk1"/>
                </a:solidFill>
                <a:highlight>
                  <a:srgbClr val="FFFFFF"/>
                </a:highlight>
              </a:rPr>
              <a:t> </a:t>
            </a:r>
            <a:r>
              <a:rPr lang="en" sz="1500">
                <a:solidFill>
                  <a:srgbClr val="008000"/>
                </a:solidFill>
                <a:highlight>
                  <a:srgbClr val="FFFFFF"/>
                </a:highlight>
              </a:rPr>
              <a:t>0x1337</a:t>
            </a:r>
            <a:r>
              <a:rPr lang="en" sz="1500">
                <a:solidFill>
                  <a:srgbClr val="800080"/>
                </a:solidFill>
                <a:highlight>
                  <a:srgbClr val="FFFFFF"/>
                </a:highlight>
              </a:rPr>
              <a:t>}</a:t>
            </a:r>
            <a:endParaRPr sz="1500">
              <a:solidFill>
                <a:srgbClr val="800080"/>
              </a:solidFill>
              <a:highlight>
                <a:srgbClr val="FFFFFF"/>
              </a:highlight>
            </a:endParaRPr>
          </a:p>
          <a:p>
            <a:pPr indent="0" lvl="0" marL="0" rtl="0" algn="l">
              <a:spcBef>
                <a:spcPts val="0"/>
              </a:spcBef>
              <a:spcAft>
                <a:spcPts val="0"/>
              </a:spcAft>
              <a:buNone/>
            </a:pPr>
            <a:r>
              <a:t/>
            </a:r>
            <a:endParaRPr sz="1500">
              <a:solidFill>
                <a:srgbClr val="800080"/>
              </a:solidFill>
              <a:highlight>
                <a:srgbClr val="FFFFFF"/>
              </a:highlight>
            </a:endParaRPr>
          </a:p>
          <a:p>
            <a:pPr indent="0" lvl="0" marL="0" rtl="0" algn="l">
              <a:spcBef>
                <a:spcPts val="0"/>
              </a:spcBef>
              <a:spcAft>
                <a:spcPts val="0"/>
              </a:spcAft>
              <a:buNone/>
            </a:pPr>
            <a:r>
              <a:rPr lang="en" sz="1100">
                <a:solidFill>
                  <a:schemeClr val="dk1"/>
                </a:solidFill>
                <a:highlight>
                  <a:srgbClr val="FFFFFF"/>
                </a:highlight>
              </a:rPr>
              <a:t>   </a:t>
            </a:r>
            <a:r>
              <a:rPr b="1" lang="en" sz="1500">
                <a:solidFill>
                  <a:srgbClr val="800000"/>
                </a:solidFill>
                <a:highlight>
                  <a:srgbClr val="FFFFFF"/>
                </a:highlight>
              </a:rPr>
              <a:t>function</a:t>
            </a:r>
            <a:r>
              <a:rPr lang="en" sz="1500">
                <a:solidFill>
                  <a:schemeClr val="dk1"/>
                </a:solidFill>
                <a:highlight>
                  <a:srgbClr val="FFFFFF"/>
                </a:highlight>
              </a:rPr>
              <a:t> access</a:t>
            </a:r>
            <a:r>
              <a:rPr lang="en" sz="1500">
                <a:solidFill>
                  <a:srgbClr val="808030"/>
                </a:solidFill>
                <a:highlight>
                  <a:srgbClr val="FFFFFF"/>
                </a:highlight>
              </a:rPr>
              <a:t>(</a:t>
            </a:r>
            <a:r>
              <a:rPr lang="en" sz="1500">
                <a:solidFill>
                  <a:schemeClr val="dk1"/>
                </a:solidFill>
                <a:highlight>
                  <a:srgbClr val="FFFFFF"/>
                </a:highlight>
              </a:rPr>
              <a:t>arg</a:t>
            </a:r>
            <a:r>
              <a:rPr lang="en" sz="1500">
                <a:solidFill>
                  <a:srgbClr val="808030"/>
                </a:solidFill>
                <a:highlight>
                  <a:srgbClr val="FFFFFF"/>
                </a:highlight>
              </a:rPr>
              <a:t>)</a:t>
            </a:r>
            <a:r>
              <a:rPr lang="en" sz="1500">
                <a:solidFill>
                  <a:schemeClr val="dk1"/>
                </a:solidFill>
                <a:highlight>
                  <a:srgbClr val="FFFFFF"/>
                </a:highlight>
              </a:rPr>
              <a:t> </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a:t>
            </a:r>
            <a:r>
              <a:rPr b="1" lang="en" sz="1500">
                <a:solidFill>
                  <a:srgbClr val="800000"/>
                </a:solidFill>
                <a:highlight>
                  <a:srgbClr val="FFFFFF"/>
                </a:highlight>
              </a:rPr>
              <a:t>return</a:t>
            </a:r>
            <a:r>
              <a:rPr lang="en" sz="1500">
                <a:solidFill>
                  <a:schemeClr val="dk1"/>
                </a:solidFill>
                <a:highlight>
                  <a:srgbClr val="FFFFFF"/>
                </a:highlight>
              </a:rPr>
              <a:t> arg</a:t>
            </a:r>
            <a:r>
              <a:rPr lang="en" sz="1500">
                <a:solidFill>
                  <a:srgbClr val="808030"/>
                </a:solidFill>
                <a:highlight>
                  <a:srgbClr val="FFFFFF"/>
                </a:highlight>
              </a:rPr>
              <a:t>.</a:t>
            </a:r>
            <a:r>
              <a:rPr lang="en" sz="1500">
                <a:solidFill>
                  <a:schemeClr val="dk1"/>
                </a:solidFill>
                <a:highlight>
                  <a:srgbClr val="FFFFFF"/>
                </a:highlight>
              </a:rPr>
              <a:t>p1</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a:t>
            </a:r>
            <a:r>
              <a:rPr lang="en" sz="1500">
                <a:solidFill>
                  <a:srgbClr val="800080"/>
                </a:solidFill>
                <a:highlight>
                  <a:srgbClr val="FFFFFF"/>
                </a:highlight>
              </a:rPr>
              <a:t>}</a:t>
            </a:r>
            <a:endParaRPr sz="1500">
              <a:solidFill>
                <a:srgbClr val="800080"/>
              </a:solidFill>
              <a:highlight>
                <a:srgbClr val="FFFFFF"/>
              </a:highlight>
            </a:endParaRPr>
          </a:p>
          <a:p>
            <a:pPr indent="0" lvl="0" marL="0" rtl="0" algn="l">
              <a:spcBef>
                <a:spcPts val="0"/>
              </a:spcBef>
              <a:spcAft>
                <a:spcPts val="0"/>
              </a:spcAft>
              <a:buClr>
                <a:schemeClr val="dk1"/>
              </a:buClr>
              <a:buSzPts val="1100"/>
              <a:buFont typeface="Arial"/>
              <a:buNone/>
            </a:pPr>
            <a:r>
              <a:t/>
            </a:r>
            <a:endParaRPr sz="1500">
              <a:solidFill>
                <a:srgbClr val="800080"/>
              </a:solidFill>
              <a:highlight>
                <a:srgbClr val="FFFFFF"/>
              </a:highlight>
            </a:endParaRPr>
          </a:p>
          <a:p>
            <a:pPr indent="0" lvl="0" marL="0" rtl="0" algn="ctr">
              <a:spcBef>
                <a:spcPts val="0"/>
              </a:spcBef>
              <a:spcAft>
                <a:spcPts val="0"/>
              </a:spcAft>
              <a:buNone/>
            </a:pPr>
            <a:r>
              <a:t/>
            </a:r>
            <a:endParaRPr b="1" sz="1500">
              <a:solidFill>
                <a:srgbClr val="800000"/>
              </a:solidFill>
              <a:highlight>
                <a:srgbClr val="FFFFFF"/>
              </a:highlight>
            </a:endParaRPr>
          </a:p>
        </p:txBody>
      </p:sp>
      <p:sp>
        <p:nvSpPr>
          <p:cNvPr id="475" name="Google Shape;475;p43"/>
          <p:cNvSpPr/>
          <p:nvPr/>
        </p:nvSpPr>
        <p:spPr>
          <a:xfrm>
            <a:off x="4485825" y="2048325"/>
            <a:ext cx="3472500" cy="6750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476" name="Google Shape;476;p43"/>
          <p:cNvSpPr txBox="1"/>
          <p:nvPr/>
        </p:nvSpPr>
        <p:spPr>
          <a:xfrm>
            <a:off x="1328925" y="2154975"/>
            <a:ext cx="1425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Nanum Gothic"/>
                <a:ea typeface="Nanum Gothic"/>
                <a:cs typeface="Nanum Gothic"/>
                <a:sym typeface="Nanum Gothic"/>
              </a:rPr>
              <a:t>S1, p1 → 0</a:t>
            </a:r>
            <a:endParaRPr sz="1800">
              <a:solidFill>
                <a:schemeClr val="dk1"/>
              </a:solidFill>
              <a:latin typeface="Nanum Gothic"/>
              <a:ea typeface="Nanum Gothic"/>
              <a:cs typeface="Nanum Gothic"/>
              <a:sym typeface="Nanum Gothic"/>
            </a:endParaRPr>
          </a:p>
        </p:txBody>
      </p:sp>
      <p:cxnSp>
        <p:nvCxnSpPr>
          <p:cNvPr id="477" name="Google Shape;477;p43"/>
          <p:cNvCxnSpPr>
            <a:stCxn id="475" idx="1"/>
            <a:endCxn id="476" idx="3"/>
          </p:cNvCxnSpPr>
          <p:nvPr/>
        </p:nvCxnSpPr>
        <p:spPr>
          <a:xfrm rot="10800000">
            <a:off x="2754825" y="2385825"/>
            <a:ext cx="1731000" cy="0"/>
          </a:xfrm>
          <a:prstGeom prst="straightConnector1">
            <a:avLst/>
          </a:prstGeom>
          <a:noFill/>
          <a:ln cap="flat" cmpd="sng" w="9525">
            <a:solidFill>
              <a:schemeClr val="dk2"/>
            </a:solidFill>
            <a:prstDash val="solid"/>
            <a:round/>
            <a:headEnd len="med" w="med" type="none"/>
            <a:tailEnd len="med" w="med" type="triangle"/>
          </a:ln>
        </p:spPr>
      </p:cxnSp>
      <p:sp>
        <p:nvSpPr>
          <p:cNvPr id="478" name="Google Shape;478;p43"/>
          <p:cNvSpPr/>
          <p:nvPr/>
        </p:nvSpPr>
        <p:spPr>
          <a:xfrm>
            <a:off x="4485825" y="2723325"/>
            <a:ext cx="3472500" cy="6750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479" name="Google Shape;479;p43"/>
          <p:cNvSpPr/>
          <p:nvPr/>
        </p:nvSpPr>
        <p:spPr>
          <a:xfrm>
            <a:off x="4485825" y="3414775"/>
            <a:ext cx="3472500" cy="6750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480" name="Google Shape;480;p43"/>
          <p:cNvSpPr txBox="1"/>
          <p:nvPr/>
        </p:nvSpPr>
        <p:spPr>
          <a:xfrm>
            <a:off x="1328925" y="2829975"/>
            <a:ext cx="1425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Nanum Gothic"/>
                <a:ea typeface="Nanum Gothic"/>
                <a:cs typeface="Nanum Gothic"/>
                <a:sym typeface="Nanum Gothic"/>
              </a:rPr>
              <a:t>S2, p1 → 0</a:t>
            </a:r>
            <a:endParaRPr sz="1800">
              <a:solidFill>
                <a:schemeClr val="dk1"/>
              </a:solidFill>
              <a:latin typeface="Nanum Gothic"/>
              <a:ea typeface="Nanum Gothic"/>
              <a:cs typeface="Nanum Gothic"/>
              <a:sym typeface="Nanum Gothic"/>
            </a:endParaRPr>
          </a:p>
        </p:txBody>
      </p:sp>
      <p:sp>
        <p:nvSpPr>
          <p:cNvPr id="481" name="Google Shape;481;p43"/>
          <p:cNvSpPr txBox="1"/>
          <p:nvPr/>
        </p:nvSpPr>
        <p:spPr>
          <a:xfrm>
            <a:off x="1328925" y="3504975"/>
            <a:ext cx="1425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Nanum Gothic"/>
                <a:ea typeface="Nanum Gothic"/>
                <a:cs typeface="Nanum Gothic"/>
                <a:sym typeface="Nanum Gothic"/>
              </a:rPr>
              <a:t>S3, p1 → 1</a:t>
            </a:r>
            <a:endParaRPr sz="1800">
              <a:solidFill>
                <a:schemeClr val="dk1"/>
              </a:solidFill>
              <a:latin typeface="Nanum Gothic"/>
              <a:ea typeface="Nanum Gothic"/>
              <a:cs typeface="Nanum Gothic"/>
              <a:sym typeface="Nanum Gothic"/>
            </a:endParaRPr>
          </a:p>
        </p:txBody>
      </p:sp>
      <p:cxnSp>
        <p:nvCxnSpPr>
          <p:cNvPr id="482" name="Google Shape;482;p43"/>
          <p:cNvCxnSpPr/>
          <p:nvPr/>
        </p:nvCxnSpPr>
        <p:spPr>
          <a:xfrm rot="10800000">
            <a:off x="2754825" y="3060825"/>
            <a:ext cx="1731000" cy="0"/>
          </a:xfrm>
          <a:prstGeom prst="straightConnector1">
            <a:avLst/>
          </a:prstGeom>
          <a:noFill/>
          <a:ln cap="flat" cmpd="sng" w="9525">
            <a:solidFill>
              <a:schemeClr val="dk2"/>
            </a:solidFill>
            <a:prstDash val="solid"/>
            <a:round/>
            <a:headEnd len="med" w="med" type="none"/>
            <a:tailEnd len="med" w="med" type="triangle"/>
          </a:ln>
        </p:spPr>
      </p:cxnSp>
      <p:cxnSp>
        <p:nvCxnSpPr>
          <p:cNvPr id="483" name="Google Shape;483;p43"/>
          <p:cNvCxnSpPr/>
          <p:nvPr/>
        </p:nvCxnSpPr>
        <p:spPr>
          <a:xfrm rot="10800000">
            <a:off x="2754825" y="3752275"/>
            <a:ext cx="17310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7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7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7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4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7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7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80"/>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4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9"/>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48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44"/>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GetByStatus</a:t>
            </a:r>
            <a:endParaRPr/>
          </a:p>
        </p:txBody>
      </p:sp>
      <p:sp>
        <p:nvSpPr>
          <p:cNvPr id="489" name="Google Shape;489;p44"/>
          <p:cNvSpPr/>
          <p:nvPr/>
        </p:nvSpPr>
        <p:spPr>
          <a:xfrm>
            <a:off x="311700" y="1449625"/>
            <a:ext cx="7239000" cy="2765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800000"/>
                </a:solidFill>
                <a:highlight>
                  <a:srgbClr val="FFFFFF"/>
                </a:highlight>
              </a:rPr>
              <a:t>class</a:t>
            </a:r>
            <a:r>
              <a:rPr lang="en" sz="1500">
                <a:solidFill>
                  <a:schemeClr val="dk1"/>
                </a:solidFill>
                <a:highlight>
                  <a:srgbClr val="FFFFFF"/>
                </a:highlight>
              </a:rPr>
              <a:t> GetByStatus </a:t>
            </a:r>
            <a:r>
              <a:rPr b="1" lang="en" sz="1500">
                <a:solidFill>
                  <a:srgbClr val="800000"/>
                </a:solidFill>
                <a:highlight>
                  <a:srgbClr val="FFFFFF"/>
                </a:highlight>
              </a:rPr>
              <a:t>final</a:t>
            </a:r>
            <a:r>
              <a:rPr lang="en" sz="1500">
                <a:solidFill>
                  <a:schemeClr val="dk1"/>
                </a:solidFill>
                <a:highlight>
                  <a:srgbClr val="FFFFFF"/>
                </a:highlight>
              </a:rPr>
              <a:t> </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rPr lang="en" sz="1500">
                <a:solidFill>
                  <a:srgbClr val="80803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Vector</a:t>
            </a:r>
            <a:r>
              <a:rPr lang="en" sz="1500">
                <a:solidFill>
                  <a:srgbClr val="800080"/>
                </a:solidFill>
                <a:highlight>
                  <a:srgbClr val="FFFFFF"/>
                </a:highlight>
              </a:rPr>
              <a:t>&lt;</a:t>
            </a:r>
            <a:r>
              <a:rPr lang="en" sz="1500">
                <a:solidFill>
                  <a:schemeClr val="dk1"/>
                </a:solidFill>
                <a:highlight>
                  <a:srgbClr val="FFFFFF"/>
                </a:highlight>
              </a:rPr>
              <a:t>GetByVariant</a:t>
            </a:r>
            <a:r>
              <a:rPr lang="en" sz="1500">
                <a:solidFill>
                  <a:srgbClr val="808030"/>
                </a:solidFill>
                <a:highlight>
                  <a:srgbClr val="FFFFFF"/>
                </a:highlight>
              </a:rPr>
              <a:t>,</a:t>
            </a:r>
            <a:r>
              <a:rPr lang="en" sz="1500">
                <a:solidFill>
                  <a:schemeClr val="dk1"/>
                </a:solidFill>
                <a:highlight>
                  <a:srgbClr val="FFFFFF"/>
                </a:highlight>
              </a:rPr>
              <a:t> </a:t>
            </a:r>
            <a:r>
              <a:rPr lang="en" sz="1500">
                <a:solidFill>
                  <a:srgbClr val="008C00"/>
                </a:solidFill>
                <a:highlight>
                  <a:srgbClr val="FFFFFF"/>
                </a:highlight>
              </a:rPr>
              <a:t>1</a:t>
            </a:r>
            <a:r>
              <a:rPr lang="en" sz="1500">
                <a:solidFill>
                  <a:srgbClr val="800080"/>
                </a:solidFill>
                <a:highlight>
                  <a:srgbClr val="FFFFFF"/>
                </a:highlight>
              </a:rPr>
              <a:t>&gt;</a:t>
            </a:r>
            <a:r>
              <a:rPr lang="en" sz="1500">
                <a:solidFill>
                  <a:schemeClr val="dk1"/>
                </a:solidFill>
                <a:highlight>
                  <a:srgbClr val="FFFFFF"/>
                </a:highlight>
              </a:rPr>
              <a:t> m_variants</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Box</a:t>
            </a:r>
            <a:r>
              <a:rPr lang="en" sz="1500">
                <a:solidFill>
                  <a:srgbClr val="800080"/>
                </a:solidFill>
                <a:highlight>
                  <a:srgbClr val="FFFFFF"/>
                </a:highlight>
              </a:rPr>
              <a:t>&lt;</a:t>
            </a:r>
            <a:r>
              <a:rPr lang="en" sz="1500">
                <a:solidFill>
                  <a:schemeClr val="dk1"/>
                </a:solidFill>
                <a:highlight>
                  <a:srgbClr val="FFFFFF"/>
                </a:highlight>
              </a:rPr>
              <a:t>ModuleNamespaceData</a:t>
            </a:r>
            <a:r>
              <a:rPr lang="en" sz="1500">
                <a:solidFill>
                  <a:srgbClr val="800080"/>
                </a:solidFill>
                <a:highlight>
                  <a:srgbClr val="FFFFFF"/>
                </a:highlight>
              </a:rPr>
              <a:t>&gt;</a:t>
            </a:r>
            <a:r>
              <a:rPr lang="en" sz="1500">
                <a:solidFill>
                  <a:schemeClr val="dk1"/>
                </a:solidFill>
                <a:highlight>
                  <a:srgbClr val="FFFFFF"/>
                </a:highlight>
              </a:rPr>
              <a:t> m_moduleNamespaceData</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State m_state</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a:t>
            </a:r>
            <a:r>
              <a:rPr b="1" lang="en" sz="1500">
                <a:solidFill>
                  <a:srgbClr val="800000"/>
                </a:solidFill>
                <a:highlight>
                  <a:srgbClr val="FFFFFF"/>
                </a:highlight>
              </a:rPr>
              <a:t>bool</a:t>
            </a:r>
            <a:r>
              <a:rPr lang="en" sz="1500">
                <a:solidFill>
                  <a:schemeClr val="dk1"/>
                </a:solidFill>
                <a:highlight>
                  <a:srgbClr val="FFFFFF"/>
                </a:highlight>
              </a:rPr>
              <a:t> m_wasSeenInJIT </a:t>
            </a:r>
            <a:r>
              <a:rPr lang="en" sz="1500">
                <a:solidFill>
                  <a:srgbClr val="800080"/>
                </a:solidFill>
                <a:highlight>
                  <a:srgbClr val="FFFFFF"/>
                </a:highlight>
              </a:rPr>
              <a:t>{</a:t>
            </a:r>
            <a:r>
              <a:rPr lang="en" sz="1500">
                <a:solidFill>
                  <a:schemeClr val="dk1"/>
                </a:solidFill>
                <a:highlight>
                  <a:srgbClr val="FFFFFF"/>
                </a:highlight>
              </a:rPr>
              <a:t> </a:t>
            </a:r>
            <a:r>
              <a:rPr b="1" lang="en" sz="1500">
                <a:solidFill>
                  <a:srgbClr val="800000"/>
                </a:solidFill>
                <a:highlight>
                  <a:srgbClr val="FFFFFF"/>
                </a:highlight>
              </a:rPr>
              <a:t>false</a:t>
            </a:r>
            <a:r>
              <a:rPr lang="en" sz="1500">
                <a:solidFill>
                  <a:schemeClr val="dk1"/>
                </a:solidFill>
                <a:highlight>
                  <a:srgbClr val="FFFFFF"/>
                </a:highlight>
              </a:rPr>
              <a:t> </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sz="1500">
                <a:solidFill>
                  <a:srgbClr val="800080"/>
                </a:solidFill>
                <a:highlight>
                  <a:srgbClr val="FFFFFF"/>
                </a:highlight>
              </a:rPr>
              <a:t>};</a:t>
            </a:r>
            <a:endParaRPr sz="1500">
              <a:solidFill>
                <a:srgbClr val="800080"/>
              </a:solidFill>
              <a:highlight>
                <a:srgbClr val="FFFFFF"/>
              </a:highlight>
            </a:endParaRPr>
          </a:p>
          <a:p>
            <a:pPr indent="0" lvl="0" marL="0" rtl="0" algn="l">
              <a:spcBef>
                <a:spcPts val="0"/>
              </a:spcBef>
              <a:spcAft>
                <a:spcPts val="0"/>
              </a:spcAft>
              <a:buNone/>
            </a:pPr>
            <a:r>
              <a:t/>
            </a:r>
            <a:endParaRPr sz="1500">
              <a:latin typeface="Nanum Gothic"/>
              <a:ea typeface="Nanum Gothic"/>
              <a:cs typeface="Nanum Gothic"/>
              <a:sym typeface="Nanum Gothic"/>
            </a:endParaRPr>
          </a:p>
        </p:txBody>
      </p:sp>
      <p:sp>
        <p:nvSpPr>
          <p:cNvPr id="490" name="Google Shape;490;p44"/>
          <p:cNvSpPr/>
          <p:nvPr/>
        </p:nvSpPr>
        <p:spPr>
          <a:xfrm>
            <a:off x="490775" y="2342250"/>
            <a:ext cx="3298500" cy="489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491" name="Google Shape;491;p44"/>
          <p:cNvSpPr txBox="1"/>
          <p:nvPr>
            <p:ph idx="1" type="body"/>
          </p:nvPr>
        </p:nvSpPr>
        <p:spPr>
          <a:xfrm>
            <a:off x="490775" y="4481850"/>
            <a:ext cx="5040000" cy="8214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Char char="∗"/>
            </a:pPr>
            <a:r>
              <a:rPr lang="en"/>
              <a:t>Tracks Property Access at a point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45"/>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GetByVariant</a:t>
            </a:r>
            <a:endParaRPr/>
          </a:p>
        </p:txBody>
      </p:sp>
      <p:sp>
        <p:nvSpPr>
          <p:cNvPr id="497" name="Google Shape;497;p45"/>
          <p:cNvSpPr txBox="1"/>
          <p:nvPr>
            <p:ph idx="1" type="body"/>
          </p:nvPr>
        </p:nvSpPr>
        <p:spPr>
          <a:xfrm>
            <a:off x="449425" y="4721350"/>
            <a:ext cx="7563300" cy="12894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Char char="∗"/>
            </a:pPr>
            <a:r>
              <a:rPr lang="en"/>
              <a:t>Keeps track of all Structures with property offset `m_offset`</a:t>
            </a:r>
            <a:endParaRPr/>
          </a:p>
        </p:txBody>
      </p:sp>
      <p:sp>
        <p:nvSpPr>
          <p:cNvPr id="498" name="Google Shape;498;p45"/>
          <p:cNvSpPr/>
          <p:nvPr/>
        </p:nvSpPr>
        <p:spPr>
          <a:xfrm>
            <a:off x="3254850" y="1291800"/>
            <a:ext cx="5606100" cy="336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rgbClr val="800000"/>
                </a:solidFill>
                <a:highlight>
                  <a:srgbClr val="FFFFFF"/>
                </a:highlight>
              </a:rPr>
              <a:t>class</a:t>
            </a:r>
            <a:r>
              <a:rPr lang="en" sz="1500">
                <a:solidFill>
                  <a:schemeClr val="dk1"/>
                </a:solidFill>
                <a:highlight>
                  <a:srgbClr val="FFFFFF"/>
                </a:highlight>
              </a:rPr>
              <a:t> GetByVariant </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rPr lang="en" sz="1500">
                <a:solidFill>
                  <a:srgbClr val="80803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StructureSet m_structureSet</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ObjectPropertyConditionSet m_conditionSet</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PropertyOffset m_offset</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a:t>
            </a:r>
            <a:r>
              <a:rPr lang="en" sz="1500">
                <a:solidFill>
                  <a:srgbClr val="666616"/>
                </a:solidFill>
                <a:highlight>
                  <a:srgbClr val="FFFFFF"/>
                </a:highlight>
              </a:rPr>
              <a:t>std</a:t>
            </a:r>
            <a:r>
              <a:rPr lang="en" sz="1500">
                <a:solidFill>
                  <a:srgbClr val="800080"/>
                </a:solidFill>
                <a:highlight>
                  <a:srgbClr val="FFFFFF"/>
                </a:highlight>
              </a:rPr>
              <a:t>::</a:t>
            </a:r>
            <a:r>
              <a:rPr lang="en" sz="1500">
                <a:solidFill>
                  <a:srgbClr val="603000"/>
                </a:solidFill>
                <a:highlight>
                  <a:srgbClr val="FFFFFF"/>
                </a:highlight>
              </a:rPr>
              <a:t>unique_ptr</a:t>
            </a:r>
            <a:r>
              <a:rPr lang="en" sz="1500">
                <a:solidFill>
                  <a:srgbClr val="800080"/>
                </a:solidFill>
                <a:highlight>
                  <a:srgbClr val="FFFFFF"/>
                </a:highlight>
              </a:rPr>
              <a:t>&lt;</a:t>
            </a:r>
            <a:r>
              <a:rPr lang="en" sz="1500">
                <a:solidFill>
                  <a:schemeClr val="dk1"/>
                </a:solidFill>
                <a:highlight>
                  <a:srgbClr val="FFFFFF"/>
                </a:highlight>
              </a:rPr>
              <a:t>CallLinkStatus</a:t>
            </a:r>
            <a:r>
              <a:rPr lang="en" sz="1500">
                <a:solidFill>
                  <a:srgbClr val="800080"/>
                </a:solidFill>
                <a:highlight>
                  <a:srgbClr val="FFFFFF"/>
                </a:highlight>
              </a:rPr>
              <a:t>&gt;</a:t>
            </a:r>
            <a:r>
              <a:rPr lang="en" sz="1500">
                <a:solidFill>
                  <a:schemeClr val="dk1"/>
                </a:solidFill>
                <a:highlight>
                  <a:srgbClr val="FFFFFF"/>
                </a:highlight>
              </a:rPr>
              <a:t> m_callLinkStatus</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JSFunction</a:t>
            </a:r>
            <a:r>
              <a:rPr lang="en" sz="1500">
                <a:solidFill>
                  <a:srgbClr val="808030"/>
                </a:solidFill>
                <a:highlight>
                  <a:srgbClr val="FFFFFF"/>
                </a:highlight>
              </a:rPr>
              <a:t>*</a:t>
            </a:r>
            <a:r>
              <a:rPr lang="en" sz="1500">
                <a:solidFill>
                  <a:schemeClr val="dk1"/>
                </a:solidFill>
                <a:highlight>
                  <a:srgbClr val="FFFFFF"/>
                </a:highlight>
              </a:rPr>
              <a:t> m_intrinsicFunction</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CodePtr</a:t>
            </a:r>
            <a:r>
              <a:rPr lang="en" sz="1500">
                <a:solidFill>
                  <a:srgbClr val="800080"/>
                </a:solidFill>
                <a:highlight>
                  <a:srgbClr val="FFFFFF"/>
                </a:highlight>
              </a:rPr>
              <a:t>&lt;</a:t>
            </a:r>
            <a:r>
              <a:rPr lang="en" sz="1500">
                <a:solidFill>
                  <a:schemeClr val="dk1"/>
                </a:solidFill>
                <a:highlight>
                  <a:srgbClr val="FFFFFF"/>
                </a:highlight>
              </a:rPr>
              <a:t>CustomAccessorPtrTag</a:t>
            </a:r>
            <a:r>
              <a:rPr lang="en" sz="1500">
                <a:solidFill>
                  <a:srgbClr val="800080"/>
                </a:solidFill>
                <a:highlight>
                  <a:srgbClr val="FFFFFF"/>
                </a:highlight>
              </a:rPr>
              <a:t>&gt;</a:t>
            </a:r>
            <a:r>
              <a:rPr lang="en" sz="1500">
                <a:solidFill>
                  <a:schemeClr val="dk1"/>
                </a:solidFill>
                <a:highlight>
                  <a:srgbClr val="FFFFFF"/>
                </a:highlight>
              </a:rPr>
              <a:t> m_customAccessorGetter</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a:t>
            </a:r>
            <a:r>
              <a:rPr lang="en" sz="1500">
                <a:solidFill>
                  <a:srgbClr val="666616"/>
                </a:solidFill>
                <a:highlight>
                  <a:srgbClr val="FFFFFF"/>
                </a:highlight>
              </a:rPr>
              <a:t>std</a:t>
            </a:r>
            <a:r>
              <a:rPr lang="en" sz="1500">
                <a:solidFill>
                  <a:srgbClr val="800080"/>
                </a:solidFill>
                <a:highlight>
                  <a:srgbClr val="FFFFFF"/>
                </a:highlight>
              </a:rPr>
              <a:t>::</a:t>
            </a:r>
            <a:r>
              <a:rPr lang="en" sz="1500">
                <a:solidFill>
                  <a:srgbClr val="603000"/>
                </a:solidFill>
                <a:highlight>
                  <a:srgbClr val="FFFFFF"/>
                </a:highlight>
              </a:rPr>
              <a:t>unique_ptr</a:t>
            </a:r>
            <a:r>
              <a:rPr lang="en" sz="1500">
                <a:solidFill>
                  <a:srgbClr val="800080"/>
                </a:solidFill>
                <a:highlight>
                  <a:srgbClr val="FFFFFF"/>
                </a:highlight>
              </a:rPr>
              <a:t>&lt;</a:t>
            </a:r>
            <a:r>
              <a:rPr lang="en" sz="1500">
                <a:solidFill>
                  <a:schemeClr val="dk1"/>
                </a:solidFill>
                <a:highlight>
                  <a:srgbClr val="FFFFFF"/>
                </a:highlight>
              </a:rPr>
              <a:t>DOMAttributeAnnotation</a:t>
            </a:r>
            <a:r>
              <a:rPr lang="en" sz="1500">
                <a:solidFill>
                  <a:srgbClr val="800080"/>
                </a:solidFill>
                <a:highlight>
                  <a:srgbClr val="FFFFFF"/>
                </a:highlight>
              </a:rPr>
              <a:t>&gt;</a:t>
            </a:r>
            <a:r>
              <a:rPr lang="en" sz="1500">
                <a:solidFill>
                  <a:schemeClr val="dk1"/>
                </a:solidFill>
                <a:highlight>
                  <a:srgbClr val="FFFFFF"/>
                </a:highlight>
              </a:rPr>
              <a:t> m_domAttribute</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CacheableIdentifier m_identifier</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sz="1500">
                <a:solidFill>
                  <a:srgbClr val="800080"/>
                </a:solidFill>
                <a:highlight>
                  <a:srgbClr val="FFFFFF"/>
                </a:highlight>
              </a:rPr>
              <a:t>};</a:t>
            </a:r>
            <a:endParaRPr sz="1500">
              <a:solidFill>
                <a:srgbClr val="800080"/>
              </a:solidFill>
              <a:highlight>
                <a:srgbClr val="FFFFFF"/>
              </a:highlight>
            </a:endParaRPr>
          </a:p>
          <a:p>
            <a:pPr indent="0" lvl="0" marL="0" rtl="0" algn="l">
              <a:spcBef>
                <a:spcPts val="0"/>
              </a:spcBef>
              <a:spcAft>
                <a:spcPts val="0"/>
              </a:spcAft>
              <a:buNone/>
            </a:pPr>
            <a:r>
              <a:t/>
            </a:r>
            <a:endParaRPr sz="1500">
              <a:latin typeface="Nanum Gothic"/>
              <a:ea typeface="Nanum Gothic"/>
              <a:cs typeface="Nanum Gothic"/>
              <a:sym typeface="Nanum Gothic"/>
            </a:endParaRPr>
          </a:p>
        </p:txBody>
      </p:sp>
      <p:sp>
        <p:nvSpPr>
          <p:cNvPr id="499" name="Google Shape;499;p45"/>
          <p:cNvSpPr/>
          <p:nvPr/>
        </p:nvSpPr>
        <p:spPr>
          <a:xfrm>
            <a:off x="3429900" y="2135425"/>
            <a:ext cx="2634300" cy="500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500" name="Google Shape;500;p45"/>
          <p:cNvSpPr/>
          <p:nvPr/>
        </p:nvSpPr>
        <p:spPr>
          <a:xfrm>
            <a:off x="3429900" y="2636125"/>
            <a:ext cx="2634300" cy="413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0"/>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49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46"/>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GetByVariant</a:t>
            </a:r>
            <a:endParaRPr/>
          </a:p>
        </p:txBody>
      </p:sp>
      <p:sp>
        <p:nvSpPr>
          <p:cNvPr id="506" name="Google Shape;506;p46"/>
          <p:cNvSpPr/>
          <p:nvPr/>
        </p:nvSpPr>
        <p:spPr>
          <a:xfrm>
            <a:off x="311700" y="1182950"/>
            <a:ext cx="5606100" cy="33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800000"/>
                </a:solidFill>
                <a:highlight>
                  <a:srgbClr val="FFFFFF"/>
                </a:highlight>
              </a:rPr>
              <a:t>class</a:t>
            </a:r>
            <a:r>
              <a:rPr lang="en" sz="1500">
                <a:solidFill>
                  <a:schemeClr val="dk1"/>
                </a:solidFill>
                <a:highlight>
                  <a:srgbClr val="FFFFFF"/>
                </a:highlight>
              </a:rPr>
              <a:t> GetByVariant </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rgbClr val="80803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StructureSet m_structureSet</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ObjectPropertyConditionSet m_conditionSet</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PropertyOffset m_offset</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a:t>
            </a:r>
            <a:r>
              <a:rPr lang="en" sz="1500">
                <a:solidFill>
                  <a:srgbClr val="666616"/>
                </a:solidFill>
                <a:highlight>
                  <a:srgbClr val="FFFFFF"/>
                </a:highlight>
              </a:rPr>
              <a:t>std</a:t>
            </a:r>
            <a:r>
              <a:rPr lang="en" sz="1500">
                <a:solidFill>
                  <a:srgbClr val="800080"/>
                </a:solidFill>
                <a:highlight>
                  <a:srgbClr val="FFFFFF"/>
                </a:highlight>
              </a:rPr>
              <a:t>::</a:t>
            </a:r>
            <a:r>
              <a:rPr lang="en" sz="1500">
                <a:solidFill>
                  <a:srgbClr val="603000"/>
                </a:solidFill>
                <a:highlight>
                  <a:srgbClr val="FFFFFF"/>
                </a:highlight>
              </a:rPr>
              <a:t>unique_ptr</a:t>
            </a:r>
            <a:r>
              <a:rPr lang="en" sz="1500">
                <a:solidFill>
                  <a:srgbClr val="800080"/>
                </a:solidFill>
                <a:highlight>
                  <a:srgbClr val="FFFFFF"/>
                </a:highlight>
              </a:rPr>
              <a:t>&lt;</a:t>
            </a:r>
            <a:r>
              <a:rPr lang="en" sz="1500">
                <a:solidFill>
                  <a:schemeClr val="dk1"/>
                </a:solidFill>
                <a:highlight>
                  <a:srgbClr val="FFFFFF"/>
                </a:highlight>
              </a:rPr>
              <a:t>CallLinkStatus</a:t>
            </a:r>
            <a:r>
              <a:rPr lang="en" sz="1500">
                <a:solidFill>
                  <a:srgbClr val="800080"/>
                </a:solidFill>
                <a:highlight>
                  <a:srgbClr val="FFFFFF"/>
                </a:highlight>
              </a:rPr>
              <a:t>&gt;</a:t>
            </a:r>
            <a:r>
              <a:rPr lang="en" sz="1500">
                <a:solidFill>
                  <a:schemeClr val="dk1"/>
                </a:solidFill>
                <a:highlight>
                  <a:srgbClr val="FFFFFF"/>
                </a:highlight>
              </a:rPr>
              <a:t> m_callLinkStatus</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JSFunction</a:t>
            </a:r>
            <a:r>
              <a:rPr lang="en" sz="1500">
                <a:solidFill>
                  <a:srgbClr val="808030"/>
                </a:solidFill>
                <a:highlight>
                  <a:srgbClr val="FFFFFF"/>
                </a:highlight>
              </a:rPr>
              <a:t>*</a:t>
            </a:r>
            <a:r>
              <a:rPr lang="en" sz="1500">
                <a:solidFill>
                  <a:schemeClr val="dk1"/>
                </a:solidFill>
                <a:highlight>
                  <a:srgbClr val="FFFFFF"/>
                </a:highlight>
              </a:rPr>
              <a:t> m_intrinsicFunction</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CodePtr</a:t>
            </a:r>
            <a:r>
              <a:rPr lang="en" sz="1500">
                <a:solidFill>
                  <a:srgbClr val="800080"/>
                </a:solidFill>
                <a:highlight>
                  <a:srgbClr val="FFFFFF"/>
                </a:highlight>
              </a:rPr>
              <a:t>&lt;</a:t>
            </a:r>
            <a:r>
              <a:rPr lang="en" sz="1500">
                <a:solidFill>
                  <a:schemeClr val="dk1"/>
                </a:solidFill>
                <a:highlight>
                  <a:srgbClr val="FFFFFF"/>
                </a:highlight>
              </a:rPr>
              <a:t>CustomAccessorPtrTag</a:t>
            </a:r>
            <a:r>
              <a:rPr lang="en" sz="1500">
                <a:solidFill>
                  <a:srgbClr val="800080"/>
                </a:solidFill>
                <a:highlight>
                  <a:srgbClr val="FFFFFF"/>
                </a:highlight>
              </a:rPr>
              <a:t>&gt;</a:t>
            </a:r>
            <a:r>
              <a:rPr lang="en" sz="1500">
                <a:solidFill>
                  <a:schemeClr val="dk1"/>
                </a:solidFill>
                <a:highlight>
                  <a:srgbClr val="FFFFFF"/>
                </a:highlight>
              </a:rPr>
              <a:t> m_customAccessorGetter</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a:t>
            </a:r>
            <a:r>
              <a:rPr lang="en" sz="1500">
                <a:solidFill>
                  <a:srgbClr val="666616"/>
                </a:solidFill>
                <a:highlight>
                  <a:srgbClr val="FFFFFF"/>
                </a:highlight>
              </a:rPr>
              <a:t>std</a:t>
            </a:r>
            <a:r>
              <a:rPr lang="en" sz="1500">
                <a:solidFill>
                  <a:srgbClr val="800080"/>
                </a:solidFill>
                <a:highlight>
                  <a:srgbClr val="FFFFFF"/>
                </a:highlight>
              </a:rPr>
              <a:t>::</a:t>
            </a:r>
            <a:r>
              <a:rPr lang="en" sz="1500">
                <a:solidFill>
                  <a:srgbClr val="603000"/>
                </a:solidFill>
                <a:highlight>
                  <a:srgbClr val="FFFFFF"/>
                </a:highlight>
              </a:rPr>
              <a:t>unique_ptr</a:t>
            </a:r>
            <a:r>
              <a:rPr lang="en" sz="1500">
                <a:solidFill>
                  <a:srgbClr val="800080"/>
                </a:solidFill>
                <a:highlight>
                  <a:srgbClr val="FFFFFF"/>
                </a:highlight>
              </a:rPr>
              <a:t>&lt;</a:t>
            </a:r>
            <a:r>
              <a:rPr lang="en" sz="1500">
                <a:solidFill>
                  <a:schemeClr val="dk1"/>
                </a:solidFill>
                <a:highlight>
                  <a:srgbClr val="FFFFFF"/>
                </a:highlight>
              </a:rPr>
              <a:t>DOMAttributeAnnotation</a:t>
            </a:r>
            <a:r>
              <a:rPr lang="en" sz="1500">
                <a:solidFill>
                  <a:srgbClr val="800080"/>
                </a:solidFill>
                <a:highlight>
                  <a:srgbClr val="FFFFFF"/>
                </a:highlight>
              </a:rPr>
              <a:t>&gt;</a:t>
            </a:r>
            <a:r>
              <a:rPr lang="en" sz="1500">
                <a:solidFill>
                  <a:schemeClr val="dk1"/>
                </a:solidFill>
                <a:highlight>
                  <a:srgbClr val="FFFFFF"/>
                </a:highlight>
              </a:rPr>
              <a:t> m_domAttribute</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CacheableIdentifier m_identifier</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rgbClr val="800080"/>
                </a:solidFill>
                <a:highlight>
                  <a:srgbClr val="FFFFFF"/>
                </a:highlight>
              </a:rPr>
              <a:t>};</a:t>
            </a:r>
            <a:endParaRPr sz="1500">
              <a:solidFill>
                <a:srgbClr val="800080"/>
              </a:solidFill>
              <a:highlight>
                <a:srgbClr val="FFFFFF"/>
              </a:highlight>
            </a:endParaRPr>
          </a:p>
          <a:p>
            <a:pPr indent="0" lvl="0" marL="0" rtl="0" algn="l">
              <a:spcBef>
                <a:spcPts val="0"/>
              </a:spcBef>
              <a:spcAft>
                <a:spcPts val="0"/>
              </a:spcAft>
              <a:buNone/>
            </a:pPr>
            <a:r>
              <a:t/>
            </a:r>
            <a:endParaRPr sz="1500">
              <a:latin typeface="Nanum Gothic"/>
              <a:ea typeface="Nanum Gothic"/>
              <a:cs typeface="Nanum Gothic"/>
              <a:sym typeface="Nanum Gothic"/>
            </a:endParaRPr>
          </a:p>
        </p:txBody>
      </p:sp>
      <p:sp>
        <p:nvSpPr>
          <p:cNvPr id="507" name="Google Shape;507;p46"/>
          <p:cNvSpPr/>
          <p:nvPr/>
        </p:nvSpPr>
        <p:spPr>
          <a:xfrm>
            <a:off x="4350325" y="3800925"/>
            <a:ext cx="3771300" cy="29064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highlight>
                  <a:srgbClr val="FFFFFF"/>
                </a:highlight>
              </a:rPr>
              <a:t>  </a:t>
            </a:r>
            <a:r>
              <a:rPr lang="en" sz="1500">
                <a:solidFill>
                  <a:srgbClr val="696969"/>
                </a:solidFill>
                <a:highlight>
                  <a:srgbClr val="FFFFFF"/>
                </a:highlight>
              </a:rPr>
              <a:t>// Structure of x1 = S1 --&gt; p1 at offset 0</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a:t>
            </a:r>
            <a:r>
              <a:rPr b="1" lang="en" sz="1500">
                <a:solidFill>
                  <a:srgbClr val="800000"/>
                </a:solidFill>
                <a:highlight>
                  <a:srgbClr val="FFFFFF"/>
                </a:highlight>
              </a:rPr>
              <a:t>let</a:t>
            </a:r>
            <a:r>
              <a:rPr lang="en" sz="1500">
                <a:solidFill>
                  <a:schemeClr val="dk1"/>
                </a:solidFill>
                <a:highlight>
                  <a:srgbClr val="FFFFFF"/>
                </a:highlight>
              </a:rPr>
              <a:t> x1 </a:t>
            </a:r>
            <a:r>
              <a:rPr lang="en" sz="1500">
                <a:solidFill>
                  <a:srgbClr val="808030"/>
                </a:solidFill>
                <a:highlight>
                  <a:srgbClr val="FFFFFF"/>
                </a:highlight>
              </a:rPr>
              <a:t>=</a:t>
            </a:r>
            <a:r>
              <a:rPr lang="en" sz="1500">
                <a:solidFill>
                  <a:schemeClr val="dk1"/>
                </a:solidFill>
                <a:highlight>
                  <a:srgbClr val="FFFFFF"/>
                </a:highlight>
              </a:rPr>
              <a:t> </a:t>
            </a:r>
            <a:r>
              <a:rPr lang="en" sz="1500">
                <a:solidFill>
                  <a:srgbClr val="800080"/>
                </a:solidFill>
                <a:highlight>
                  <a:srgbClr val="FFFFFF"/>
                </a:highlight>
              </a:rPr>
              <a:t>{</a:t>
            </a:r>
            <a:r>
              <a:rPr lang="en" sz="1500">
                <a:solidFill>
                  <a:schemeClr val="dk1"/>
                </a:solidFill>
                <a:highlight>
                  <a:srgbClr val="FFFFFF"/>
                </a:highlight>
              </a:rPr>
              <a:t>p1</a:t>
            </a:r>
            <a:r>
              <a:rPr lang="en" sz="1500">
                <a:solidFill>
                  <a:srgbClr val="800080"/>
                </a:solidFill>
                <a:highlight>
                  <a:srgbClr val="FFFFFF"/>
                </a:highlight>
              </a:rPr>
              <a:t>:</a:t>
            </a:r>
            <a:r>
              <a:rPr lang="en" sz="1500">
                <a:solidFill>
                  <a:schemeClr val="dk1"/>
                </a:solidFill>
                <a:highlight>
                  <a:srgbClr val="FFFFFF"/>
                </a:highlight>
              </a:rPr>
              <a:t> </a:t>
            </a:r>
            <a:r>
              <a:rPr lang="en" sz="1500">
                <a:solidFill>
                  <a:srgbClr val="008000"/>
                </a:solidFill>
                <a:highlight>
                  <a:srgbClr val="FFFFFF"/>
                </a:highlight>
              </a:rPr>
              <a:t>0x1337</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a:t>
            </a:r>
            <a:r>
              <a:rPr lang="en" sz="1500">
                <a:solidFill>
                  <a:srgbClr val="696969"/>
                </a:solidFill>
                <a:highlight>
                  <a:srgbClr val="FFFFFF"/>
                </a:highlight>
              </a:rPr>
              <a:t>// Structure of x2 = S2 --&gt; p1 at offset 0</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a:t>
            </a:r>
            <a:r>
              <a:rPr b="1" lang="en" sz="1500">
                <a:solidFill>
                  <a:srgbClr val="800000"/>
                </a:solidFill>
                <a:highlight>
                  <a:srgbClr val="FFFFFF"/>
                </a:highlight>
              </a:rPr>
              <a:t>let</a:t>
            </a:r>
            <a:r>
              <a:rPr lang="en" sz="1500">
                <a:solidFill>
                  <a:schemeClr val="dk1"/>
                </a:solidFill>
                <a:highlight>
                  <a:srgbClr val="FFFFFF"/>
                </a:highlight>
              </a:rPr>
              <a:t> x2 </a:t>
            </a:r>
            <a:r>
              <a:rPr lang="en" sz="1500">
                <a:solidFill>
                  <a:srgbClr val="808030"/>
                </a:solidFill>
                <a:highlight>
                  <a:srgbClr val="FFFFFF"/>
                </a:highlight>
              </a:rPr>
              <a:t>=</a:t>
            </a:r>
            <a:r>
              <a:rPr lang="en" sz="1500">
                <a:solidFill>
                  <a:schemeClr val="dk1"/>
                </a:solidFill>
                <a:highlight>
                  <a:srgbClr val="FFFFFF"/>
                </a:highlight>
              </a:rPr>
              <a:t> </a:t>
            </a:r>
            <a:r>
              <a:rPr lang="en" sz="1500">
                <a:solidFill>
                  <a:srgbClr val="800080"/>
                </a:solidFill>
                <a:highlight>
                  <a:srgbClr val="FFFFFF"/>
                </a:highlight>
              </a:rPr>
              <a:t>{</a:t>
            </a:r>
            <a:r>
              <a:rPr lang="en" sz="1500">
                <a:solidFill>
                  <a:schemeClr val="dk1"/>
                </a:solidFill>
                <a:highlight>
                  <a:srgbClr val="FFFFFF"/>
                </a:highlight>
              </a:rPr>
              <a:t>p1</a:t>
            </a:r>
            <a:r>
              <a:rPr lang="en" sz="1500">
                <a:solidFill>
                  <a:srgbClr val="800080"/>
                </a:solidFill>
                <a:highlight>
                  <a:srgbClr val="FFFFFF"/>
                </a:highlight>
              </a:rPr>
              <a:t>:</a:t>
            </a:r>
            <a:r>
              <a:rPr lang="en" sz="1500">
                <a:solidFill>
                  <a:schemeClr val="dk1"/>
                </a:solidFill>
                <a:highlight>
                  <a:srgbClr val="FFFFFF"/>
                </a:highlight>
              </a:rPr>
              <a:t> </a:t>
            </a:r>
            <a:r>
              <a:rPr lang="en" sz="1500">
                <a:solidFill>
                  <a:srgbClr val="008000"/>
                </a:solidFill>
                <a:highlight>
                  <a:srgbClr val="FFFFFF"/>
                </a:highlight>
              </a:rPr>
              <a:t>0x1337</a:t>
            </a:r>
            <a:r>
              <a:rPr lang="en" sz="1500">
                <a:solidFill>
                  <a:srgbClr val="808030"/>
                </a:solidFill>
                <a:highlight>
                  <a:srgbClr val="FFFFFF"/>
                </a:highlight>
              </a:rPr>
              <a:t>,</a:t>
            </a:r>
            <a:r>
              <a:rPr lang="en" sz="1500">
                <a:solidFill>
                  <a:schemeClr val="dk1"/>
                </a:solidFill>
                <a:highlight>
                  <a:srgbClr val="FFFFFF"/>
                </a:highlight>
              </a:rPr>
              <a:t> p2</a:t>
            </a:r>
            <a:r>
              <a:rPr lang="en" sz="1500">
                <a:solidFill>
                  <a:srgbClr val="800080"/>
                </a:solidFill>
                <a:highlight>
                  <a:srgbClr val="FFFFFF"/>
                </a:highlight>
              </a:rPr>
              <a:t>:</a:t>
            </a:r>
            <a:r>
              <a:rPr lang="en" sz="1500">
                <a:solidFill>
                  <a:schemeClr val="dk1"/>
                </a:solidFill>
                <a:highlight>
                  <a:srgbClr val="FFFFFF"/>
                </a:highlight>
              </a:rPr>
              <a:t> </a:t>
            </a:r>
            <a:r>
              <a:rPr lang="en" sz="1500">
                <a:solidFill>
                  <a:srgbClr val="008000"/>
                </a:solidFill>
                <a:highlight>
                  <a:srgbClr val="FFFFFF"/>
                </a:highlight>
              </a:rPr>
              <a:t>0x1234</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a:t>
            </a:r>
            <a:r>
              <a:rPr lang="en" sz="1500">
                <a:solidFill>
                  <a:srgbClr val="696969"/>
                </a:solidFill>
                <a:highlight>
                  <a:srgbClr val="FFFFFF"/>
                </a:highlight>
              </a:rPr>
              <a:t>// Structure of x3 = S3 --&gt; p1 at offset 1</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a:t>
            </a:r>
            <a:r>
              <a:rPr b="1" lang="en" sz="1500">
                <a:solidFill>
                  <a:srgbClr val="800000"/>
                </a:solidFill>
                <a:highlight>
                  <a:srgbClr val="FFFFFF"/>
                </a:highlight>
              </a:rPr>
              <a:t>let</a:t>
            </a:r>
            <a:r>
              <a:rPr lang="en" sz="1500">
                <a:solidFill>
                  <a:schemeClr val="dk1"/>
                </a:solidFill>
                <a:highlight>
                  <a:srgbClr val="FFFFFF"/>
                </a:highlight>
              </a:rPr>
              <a:t> x3 </a:t>
            </a:r>
            <a:r>
              <a:rPr lang="en" sz="1500">
                <a:solidFill>
                  <a:srgbClr val="808030"/>
                </a:solidFill>
                <a:highlight>
                  <a:srgbClr val="FFFFFF"/>
                </a:highlight>
              </a:rPr>
              <a:t>=</a:t>
            </a:r>
            <a:r>
              <a:rPr lang="en" sz="1500">
                <a:solidFill>
                  <a:schemeClr val="dk1"/>
                </a:solidFill>
                <a:highlight>
                  <a:srgbClr val="FFFFFF"/>
                </a:highlight>
              </a:rPr>
              <a:t> </a:t>
            </a:r>
            <a:r>
              <a:rPr lang="en" sz="1500">
                <a:solidFill>
                  <a:srgbClr val="800080"/>
                </a:solidFill>
                <a:highlight>
                  <a:srgbClr val="FFFFFF"/>
                </a:highlight>
              </a:rPr>
              <a:t>{</a:t>
            </a:r>
            <a:r>
              <a:rPr lang="en" sz="1500">
                <a:solidFill>
                  <a:schemeClr val="dk1"/>
                </a:solidFill>
                <a:highlight>
                  <a:srgbClr val="FFFFFF"/>
                </a:highlight>
              </a:rPr>
              <a:t>p2</a:t>
            </a:r>
            <a:r>
              <a:rPr lang="en" sz="1500">
                <a:solidFill>
                  <a:srgbClr val="800080"/>
                </a:solidFill>
                <a:highlight>
                  <a:srgbClr val="FFFFFF"/>
                </a:highlight>
              </a:rPr>
              <a:t>:</a:t>
            </a:r>
            <a:r>
              <a:rPr lang="en" sz="1500">
                <a:solidFill>
                  <a:schemeClr val="dk1"/>
                </a:solidFill>
                <a:highlight>
                  <a:srgbClr val="FFFFFF"/>
                </a:highlight>
              </a:rPr>
              <a:t> </a:t>
            </a:r>
            <a:r>
              <a:rPr lang="en" sz="1500">
                <a:solidFill>
                  <a:srgbClr val="008000"/>
                </a:solidFill>
                <a:highlight>
                  <a:srgbClr val="FFFFFF"/>
                </a:highlight>
              </a:rPr>
              <a:t>0x1234</a:t>
            </a:r>
            <a:r>
              <a:rPr lang="en" sz="1500">
                <a:solidFill>
                  <a:srgbClr val="808030"/>
                </a:solidFill>
                <a:highlight>
                  <a:srgbClr val="FFFFFF"/>
                </a:highlight>
              </a:rPr>
              <a:t>,</a:t>
            </a:r>
            <a:r>
              <a:rPr lang="en" sz="1500">
                <a:solidFill>
                  <a:schemeClr val="dk1"/>
                </a:solidFill>
                <a:highlight>
                  <a:srgbClr val="FFFFFF"/>
                </a:highlight>
              </a:rPr>
              <a:t> p1</a:t>
            </a:r>
            <a:r>
              <a:rPr lang="en" sz="1500">
                <a:solidFill>
                  <a:srgbClr val="800080"/>
                </a:solidFill>
                <a:highlight>
                  <a:srgbClr val="FFFFFF"/>
                </a:highlight>
              </a:rPr>
              <a:t>:</a:t>
            </a:r>
            <a:r>
              <a:rPr lang="en" sz="1500">
                <a:solidFill>
                  <a:schemeClr val="dk1"/>
                </a:solidFill>
                <a:highlight>
                  <a:srgbClr val="FFFFFF"/>
                </a:highlight>
              </a:rPr>
              <a:t> </a:t>
            </a:r>
            <a:r>
              <a:rPr lang="en" sz="1500">
                <a:solidFill>
                  <a:srgbClr val="008000"/>
                </a:solidFill>
                <a:highlight>
                  <a:srgbClr val="FFFFFF"/>
                </a:highlight>
              </a:rPr>
              <a:t>0x1337</a:t>
            </a:r>
            <a:r>
              <a:rPr lang="en" sz="1500">
                <a:solidFill>
                  <a:srgbClr val="800080"/>
                </a:solidFill>
                <a:highlight>
                  <a:srgbClr val="FFFFFF"/>
                </a:highlight>
              </a:rPr>
              <a:t>}</a:t>
            </a:r>
            <a:endParaRPr sz="1500">
              <a:solidFill>
                <a:srgbClr val="800080"/>
              </a:solidFill>
              <a:highlight>
                <a:srgbClr val="FFFFFF"/>
              </a:highlight>
            </a:endParaRPr>
          </a:p>
          <a:p>
            <a:pPr indent="0" lvl="0" marL="0" rtl="0" algn="l">
              <a:spcBef>
                <a:spcPts val="0"/>
              </a:spcBef>
              <a:spcAft>
                <a:spcPts val="0"/>
              </a:spcAft>
              <a:buNone/>
            </a:pPr>
            <a:r>
              <a:t/>
            </a:r>
            <a:endParaRPr sz="1500">
              <a:solidFill>
                <a:srgbClr val="800080"/>
              </a:solidFill>
              <a:highlight>
                <a:srgbClr val="FFFFFF"/>
              </a:highlight>
            </a:endParaRPr>
          </a:p>
          <a:p>
            <a:pPr indent="0" lvl="0" marL="0" rtl="0" algn="l">
              <a:spcBef>
                <a:spcPts val="0"/>
              </a:spcBef>
              <a:spcAft>
                <a:spcPts val="0"/>
              </a:spcAft>
              <a:buNone/>
            </a:pPr>
            <a:r>
              <a:rPr lang="en" sz="1100">
                <a:solidFill>
                  <a:schemeClr val="dk1"/>
                </a:solidFill>
                <a:highlight>
                  <a:srgbClr val="FFFFFF"/>
                </a:highlight>
              </a:rPr>
              <a:t>   </a:t>
            </a:r>
            <a:r>
              <a:rPr b="1" lang="en" sz="1500">
                <a:solidFill>
                  <a:srgbClr val="800000"/>
                </a:solidFill>
                <a:highlight>
                  <a:srgbClr val="FFFFFF"/>
                </a:highlight>
              </a:rPr>
              <a:t>function</a:t>
            </a:r>
            <a:r>
              <a:rPr lang="en" sz="1500">
                <a:solidFill>
                  <a:schemeClr val="dk1"/>
                </a:solidFill>
                <a:highlight>
                  <a:srgbClr val="FFFFFF"/>
                </a:highlight>
              </a:rPr>
              <a:t> access</a:t>
            </a:r>
            <a:r>
              <a:rPr lang="en" sz="1500">
                <a:solidFill>
                  <a:srgbClr val="808030"/>
                </a:solidFill>
                <a:highlight>
                  <a:srgbClr val="FFFFFF"/>
                </a:highlight>
              </a:rPr>
              <a:t>(</a:t>
            </a:r>
            <a:r>
              <a:rPr lang="en" sz="1500">
                <a:solidFill>
                  <a:schemeClr val="dk1"/>
                </a:solidFill>
                <a:highlight>
                  <a:srgbClr val="FFFFFF"/>
                </a:highlight>
              </a:rPr>
              <a:t>arg</a:t>
            </a:r>
            <a:r>
              <a:rPr lang="en" sz="1500">
                <a:solidFill>
                  <a:srgbClr val="808030"/>
                </a:solidFill>
                <a:highlight>
                  <a:srgbClr val="FFFFFF"/>
                </a:highlight>
              </a:rPr>
              <a:t>)</a:t>
            </a:r>
            <a:r>
              <a:rPr lang="en" sz="1500">
                <a:solidFill>
                  <a:schemeClr val="dk1"/>
                </a:solidFill>
                <a:highlight>
                  <a:srgbClr val="FFFFFF"/>
                </a:highlight>
              </a:rPr>
              <a:t> </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a:t>
            </a:r>
            <a:r>
              <a:rPr b="1" lang="en" sz="1500">
                <a:solidFill>
                  <a:srgbClr val="800000"/>
                </a:solidFill>
                <a:highlight>
                  <a:srgbClr val="FFFFFF"/>
                </a:highlight>
              </a:rPr>
              <a:t>return</a:t>
            </a:r>
            <a:r>
              <a:rPr lang="en" sz="1500">
                <a:solidFill>
                  <a:schemeClr val="dk1"/>
                </a:solidFill>
                <a:highlight>
                  <a:srgbClr val="FFFFFF"/>
                </a:highlight>
              </a:rPr>
              <a:t> arg</a:t>
            </a:r>
            <a:r>
              <a:rPr lang="en" sz="1500">
                <a:solidFill>
                  <a:srgbClr val="808030"/>
                </a:solidFill>
                <a:highlight>
                  <a:srgbClr val="FFFFFF"/>
                </a:highlight>
              </a:rPr>
              <a:t>.</a:t>
            </a:r>
            <a:r>
              <a:rPr lang="en" sz="1500">
                <a:solidFill>
                  <a:schemeClr val="dk1"/>
                </a:solidFill>
                <a:highlight>
                  <a:srgbClr val="FFFFFF"/>
                </a:highlight>
              </a:rPr>
              <a:t>p1</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a:t>
            </a:r>
            <a:r>
              <a:rPr lang="en" sz="1500">
                <a:solidFill>
                  <a:srgbClr val="800080"/>
                </a:solidFill>
                <a:highlight>
                  <a:srgbClr val="FFFFFF"/>
                </a:highlight>
              </a:rPr>
              <a:t>}</a:t>
            </a:r>
            <a:endParaRPr sz="1500">
              <a:solidFill>
                <a:srgbClr val="800080"/>
              </a:solidFill>
              <a:highlight>
                <a:srgbClr val="FFFFFF"/>
              </a:highlight>
            </a:endParaRPr>
          </a:p>
          <a:p>
            <a:pPr indent="0" lvl="0" marL="0" rtl="0" algn="l">
              <a:spcBef>
                <a:spcPts val="0"/>
              </a:spcBef>
              <a:spcAft>
                <a:spcPts val="0"/>
              </a:spcAft>
              <a:buNone/>
            </a:pPr>
            <a:r>
              <a:t/>
            </a:r>
            <a:endParaRPr sz="1500">
              <a:solidFill>
                <a:srgbClr val="800080"/>
              </a:solidFill>
              <a:highlight>
                <a:srgbClr val="FFFFFF"/>
              </a:highlight>
            </a:endParaRPr>
          </a:p>
          <a:p>
            <a:pPr indent="0" lvl="0" marL="0" rtl="0" algn="ctr">
              <a:spcBef>
                <a:spcPts val="0"/>
              </a:spcBef>
              <a:spcAft>
                <a:spcPts val="0"/>
              </a:spcAft>
              <a:buNone/>
            </a:pPr>
            <a:r>
              <a:t/>
            </a:r>
            <a:endParaRPr b="1" sz="1500">
              <a:solidFill>
                <a:srgbClr val="800000"/>
              </a:solidFill>
              <a:highlight>
                <a:srgbClr val="FFFFFF"/>
              </a:highlight>
            </a:endParaRPr>
          </a:p>
        </p:txBody>
      </p:sp>
      <p:sp>
        <p:nvSpPr>
          <p:cNvPr id="508" name="Google Shape;508;p46"/>
          <p:cNvSpPr txBox="1"/>
          <p:nvPr>
            <p:ph idx="1" type="body"/>
          </p:nvPr>
        </p:nvSpPr>
        <p:spPr>
          <a:xfrm>
            <a:off x="471175" y="4340350"/>
            <a:ext cx="3372300" cy="549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V1 → [S1, S2], 0</a:t>
            </a:r>
            <a:endParaRPr/>
          </a:p>
        </p:txBody>
      </p:sp>
      <p:sp>
        <p:nvSpPr>
          <p:cNvPr id="509" name="Google Shape;509;p46"/>
          <p:cNvSpPr txBox="1"/>
          <p:nvPr>
            <p:ph idx="1" type="body"/>
          </p:nvPr>
        </p:nvSpPr>
        <p:spPr>
          <a:xfrm>
            <a:off x="514700" y="4889650"/>
            <a:ext cx="3372300" cy="549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V2 → [S3], 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47"/>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GetByStatus: Recap</a:t>
            </a:r>
            <a:endParaRPr/>
          </a:p>
        </p:txBody>
      </p:sp>
      <p:sp>
        <p:nvSpPr>
          <p:cNvPr id="515" name="Google Shape;515;p47"/>
          <p:cNvSpPr txBox="1"/>
          <p:nvPr>
            <p:ph idx="1" type="body"/>
          </p:nvPr>
        </p:nvSpPr>
        <p:spPr>
          <a:xfrm>
            <a:off x="732450" y="1597151"/>
            <a:ext cx="7679100" cy="42318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Char char="∗"/>
            </a:pPr>
            <a:r>
              <a:rPr lang="en"/>
              <a:t>GetByStatus → Tracks property access as </a:t>
            </a:r>
            <a:r>
              <a:rPr lang="en"/>
              <a:t>array</a:t>
            </a:r>
            <a:r>
              <a:rPr lang="en"/>
              <a:t> of </a:t>
            </a:r>
            <a:r>
              <a:rPr lang="en"/>
              <a:t>Variants</a:t>
            </a:r>
            <a:endParaRPr/>
          </a:p>
          <a:p>
            <a:pPr indent="-342900" lvl="0" marL="457200" rtl="0" algn="l">
              <a:spcBef>
                <a:spcPts val="0"/>
              </a:spcBef>
              <a:spcAft>
                <a:spcPts val="0"/>
              </a:spcAft>
              <a:buSzPts val="1800"/>
              <a:buChar char="∗"/>
            </a:pPr>
            <a:r>
              <a:rPr lang="en"/>
              <a:t>Variant</a:t>
            </a:r>
            <a:r>
              <a:rPr lang="en"/>
              <a:t> → Tracks the offset and a set of structures</a:t>
            </a:r>
            <a:endParaRPr/>
          </a:p>
          <a:p>
            <a:pPr indent="-342900" lvl="0" marL="457200" rtl="0" algn="l">
              <a:spcBef>
                <a:spcPts val="0"/>
              </a:spcBef>
              <a:spcAft>
                <a:spcPts val="0"/>
              </a:spcAft>
              <a:buSzPts val="1800"/>
              <a:buChar char="∗"/>
            </a:pPr>
            <a:r>
              <a:rPr lang="en"/>
              <a:t>Creation</a:t>
            </a:r>
            <a:endParaRPr/>
          </a:p>
          <a:p>
            <a:pPr indent="-323850" lvl="1" marL="914400" rtl="0" algn="l">
              <a:spcBef>
                <a:spcPts val="0"/>
              </a:spcBef>
              <a:spcAft>
                <a:spcPts val="0"/>
              </a:spcAft>
              <a:buSzPts val="1500"/>
              <a:buChar char="∗"/>
            </a:pPr>
            <a:r>
              <a:rPr lang="en"/>
              <a:t>Inline Cache Information</a:t>
            </a:r>
            <a:endParaRPr/>
          </a:p>
          <a:p>
            <a:pPr indent="-323850" lvl="1" marL="914400" rtl="0" algn="l">
              <a:spcBef>
                <a:spcPts val="0"/>
              </a:spcBef>
              <a:spcAft>
                <a:spcPts val="0"/>
              </a:spcAft>
              <a:buSzPts val="1500"/>
              <a:buChar char="∗"/>
            </a:pPr>
            <a:r>
              <a:rPr lang="en"/>
              <a:t>Structures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48"/>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Abstract Interpretation for GetById</a:t>
            </a:r>
            <a:endParaRPr/>
          </a:p>
        </p:txBody>
      </p:sp>
      <p:sp>
        <p:nvSpPr>
          <p:cNvPr id="521" name="Google Shape;521;p48"/>
          <p:cNvSpPr/>
          <p:nvPr/>
        </p:nvSpPr>
        <p:spPr>
          <a:xfrm>
            <a:off x="447225" y="1356875"/>
            <a:ext cx="8229600" cy="44580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highlight>
                  <a:srgbClr val="FFFFFF"/>
                </a:highlight>
              </a:rPr>
              <a:t>   </a:t>
            </a:r>
            <a:r>
              <a:rPr b="1" lang="en" sz="1500">
                <a:solidFill>
                  <a:srgbClr val="800000"/>
                </a:solidFill>
                <a:highlight>
                  <a:srgbClr val="FFFFFF"/>
                </a:highlight>
              </a:rPr>
              <a:t>case </a:t>
            </a:r>
            <a:r>
              <a:rPr lang="en" sz="1500">
                <a:solidFill>
                  <a:srgbClr val="7D0045"/>
                </a:solidFill>
                <a:highlight>
                  <a:srgbClr val="FFFFFF"/>
                </a:highlight>
              </a:rPr>
              <a:t>GetById</a:t>
            </a:r>
            <a:r>
              <a:rPr lang="en" sz="1500">
                <a:solidFill>
                  <a:srgbClr val="E34ADC"/>
                </a:solidFill>
                <a:highlight>
                  <a:srgbClr val="FFFFFF"/>
                </a:highlight>
              </a:rPr>
              <a:t>:</a:t>
            </a:r>
            <a:r>
              <a:rPr lang="en" sz="1500">
                <a:solidFill>
                  <a:schemeClr val="dk1"/>
                </a:solidFill>
                <a:highlight>
                  <a:srgbClr val="FFFFFF"/>
                </a:highlight>
              </a:rPr>
              <a:t> </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AbstractValue</a:t>
            </a:r>
            <a:r>
              <a:rPr lang="en" sz="1500">
                <a:solidFill>
                  <a:srgbClr val="808030"/>
                </a:solidFill>
                <a:highlight>
                  <a:srgbClr val="FFFFFF"/>
                </a:highlight>
              </a:rPr>
              <a:t>&amp;</a:t>
            </a:r>
            <a:r>
              <a:rPr lang="en" sz="1500">
                <a:solidFill>
                  <a:schemeClr val="dk1"/>
                </a:solidFill>
                <a:highlight>
                  <a:srgbClr val="FFFFFF"/>
                </a:highlight>
              </a:rPr>
              <a:t> value </a:t>
            </a:r>
            <a:r>
              <a:rPr lang="en" sz="1500">
                <a:solidFill>
                  <a:srgbClr val="808030"/>
                </a:solidFill>
                <a:highlight>
                  <a:srgbClr val="FFFFFF"/>
                </a:highlight>
              </a:rPr>
              <a:t>=</a:t>
            </a:r>
            <a:r>
              <a:rPr lang="en" sz="1500">
                <a:solidFill>
                  <a:schemeClr val="dk1"/>
                </a:solidFill>
                <a:highlight>
                  <a:srgbClr val="FFFFFF"/>
                </a:highlight>
              </a:rPr>
              <a:t> forNode</a:t>
            </a:r>
            <a:r>
              <a:rPr lang="en" sz="1500">
                <a:solidFill>
                  <a:srgbClr val="808030"/>
                </a:solidFill>
                <a:highlight>
                  <a:srgbClr val="FFFFFF"/>
                </a:highlight>
              </a:rPr>
              <a:t>(</a:t>
            </a:r>
            <a:r>
              <a:rPr lang="en" sz="1500">
                <a:solidFill>
                  <a:schemeClr val="dk1"/>
                </a:solidFill>
                <a:highlight>
                  <a:srgbClr val="FFFFFF"/>
                </a:highlight>
              </a:rPr>
              <a:t>node</a:t>
            </a:r>
            <a:r>
              <a:rPr lang="en" sz="1500">
                <a:solidFill>
                  <a:srgbClr val="808030"/>
                </a:solidFill>
                <a:highlight>
                  <a:srgbClr val="FFFFFF"/>
                </a:highlight>
              </a:rPr>
              <a:t>-&gt;</a:t>
            </a:r>
            <a:r>
              <a:rPr lang="en" sz="1500">
                <a:solidFill>
                  <a:schemeClr val="dk1"/>
                </a:solidFill>
                <a:highlight>
                  <a:srgbClr val="FFFFFF"/>
                </a:highlight>
              </a:rPr>
              <a:t>child1</a:t>
            </a:r>
            <a:r>
              <a:rPr lang="en" sz="1500">
                <a:solidFill>
                  <a:srgbClr val="808030"/>
                </a:solidFill>
                <a:highlight>
                  <a:srgbClr val="FFFFFF"/>
                </a:highlight>
              </a:rPr>
              <a:t>())</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rgbClr val="80803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UniquedStringImpl</a:t>
            </a:r>
            <a:r>
              <a:rPr lang="en" sz="1500">
                <a:solidFill>
                  <a:srgbClr val="808030"/>
                </a:solidFill>
                <a:highlight>
                  <a:srgbClr val="FFFFFF"/>
                </a:highlight>
              </a:rPr>
              <a:t>*</a:t>
            </a:r>
            <a:r>
              <a:rPr lang="en" sz="1500">
                <a:solidFill>
                  <a:schemeClr val="dk1"/>
                </a:solidFill>
                <a:highlight>
                  <a:srgbClr val="FFFFFF"/>
                </a:highlight>
              </a:rPr>
              <a:t> uid </a:t>
            </a:r>
            <a:r>
              <a:rPr lang="en" sz="1500">
                <a:solidFill>
                  <a:srgbClr val="808030"/>
                </a:solidFill>
                <a:highlight>
                  <a:srgbClr val="FFFFFF"/>
                </a:highlight>
              </a:rPr>
              <a:t>=</a:t>
            </a:r>
            <a:r>
              <a:rPr lang="en" sz="1500">
                <a:solidFill>
                  <a:schemeClr val="dk1"/>
                </a:solidFill>
                <a:highlight>
                  <a:srgbClr val="FFFFFF"/>
                </a:highlight>
              </a:rPr>
              <a:t> node</a:t>
            </a:r>
            <a:r>
              <a:rPr lang="en" sz="1500">
                <a:solidFill>
                  <a:srgbClr val="808030"/>
                </a:solidFill>
                <a:highlight>
                  <a:srgbClr val="FFFFFF"/>
                </a:highlight>
              </a:rPr>
              <a:t>-&gt;</a:t>
            </a:r>
            <a:r>
              <a:rPr lang="en" sz="1500">
                <a:solidFill>
                  <a:schemeClr val="dk1"/>
                </a:solidFill>
                <a:highlight>
                  <a:srgbClr val="FFFFFF"/>
                </a:highlight>
              </a:rPr>
              <a:t>cacheableIdentifier</a:t>
            </a:r>
            <a:r>
              <a:rPr lang="en" sz="1500">
                <a:solidFill>
                  <a:srgbClr val="808030"/>
                </a:solidFill>
                <a:highlight>
                  <a:srgbClr val="FFFFFF"/>
                </a:highlight>
              </a:rPr>
              <a:t>().</a:t>
            </a:r>
            <a:r>
              <a:rPr lang="en" sz="1500">
                <a:solidFill>
                  <a:schemeClr val="dk1"/>
                </a:solidFill>
                <a:highlight>
                  <a:srgbClr val="FFFFFF"/>
                </a:highlight>
              </a:rPr>
              <a:t>uid</a:t>
            </a:r>
            <a:r>
              <a:rPr lang="en" sz="1500">
                <a:solidFill>
                  <a:srgbClr val="808030"/>
                </a:solidFill>
                <a:highlight>
                  <a:srgbClr val="FFFFFF"/>
                </a:highlight>
              </a:rPr>
              <a:t>()</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GetByStatus status </a:t>
            </a:r>
            <a:r>
              <a:rPr lang="en" sz="1500">
                <a:solidFill>
                  <a:srgbClr val="808030"/>
                </a:solidFill>
                <a:highlight>
                  <a:srgbClr val="FFFFFF"/>
                </a:highlight>
              </a:rPr>
              <a:t>=</a:t>
            </a:r>
            <a:r>
              <a:rPr lang="en" sz="1500">
                <a:solidFill>
                  <a:schemeClr val="dk1"/>
                </a:solidFill>
                <a:highlight>
                  <a:srgbClr val="FFFFFF"/>
                </a:highlight>
              </a:rPr>
              <a:t> GetByStatus</a:t>
            </a:r>
            <a:r>
              <a:rPr lang="en" sz="1500">
                <a:solidFill>
                  <a:srgbClr val="800080"/>
                </a:solidFill>
                <a:highlight>
                  <a:srgbClr val="FFFFFF"/>
                </a:highlight>
              </a:rPr>
              <a:t>::</a:t>
            </a:r>
            <a:r>
              <a:rPr lang="en" sz="1500">
                <a:solidFill>
                  <a:schemeClr val="dk1"/>
                </a:solidFill>
                <a:highlight>
                  <a:srgbClr val="FFFFFF"/>
                </a:highlight>
              </a:rPr>
              <a:t>computeFor</a:t>
            </a:r>
            <a:r>
              <a:rPr lang="en" sz="1500">
                <a:solidFill>
                  <a:srgbClr val="808030"/>
                </a:solidFill>
                <a:highlight>
                  <a:srgbClr val="FFFFFF"/>
                </a:highlight>
              </a:rPr>
              <a:t>(</a:t>
            </a:r>
            <a:r>
              <a:rPr lang="en" sz="1500">
                <a:solidFill>
                  <a:schemeClr val="dk1"/>
                </a:solidFill>
                <a:highlight>
                  <a:srgbClr val="FFFFFF"/>
                </a:highlight>
              </a:rPr>
              <a:t>value</a:t>
            </a:r>
            <a:r>
              <a:rPr lang="en" sz="1500">
                <a:solidFill>
                  <a:srgbClr val="808030"/>
                </a:solidFill>
                <a:highlight>
                  <a:srgbClr val="FFFFFF"/>
                </a:highlight>
              </a:rPr>
              <a:t>.</a:t>
            </a:r>
            <a:r>
              <a:rPr lang="en" sz="1500">
                <a:solidFill>
                  <a:schemeClr val="dk1"/>
                </a:solidFill>
                <a:highlight>
                  <a:srgbClr val="FFFFFF"/>
                </a:highlight>
              </a:rPr>
              <a:t>m_structure</a:t>
            </a:r>
            <a:r>
              <a:rPr lang="en" sz="1500">
                <a:solidFill>
                  <a:srgbClr val="808030"/>
                </a:solidFill>
                <a:highlight>
                  <a:srgbClr val="FFFFFF"/>
                </a:highlight>
              </a:rPr>
              <a:t>.</a:t>
            </a:r>
            <a:r>
              <a:rPr lang="en" sz="1500">
                <a:solidFill>
                  <a:schemeClr val="dk1"/>
                </a:solidFill>
                <a:highlight>
                  <a:srgbClr val="FFFFFF"/>
                </a:highlight>
              </a:rPr>
              <a:t>toStructureSet</a:t>
            </a:r>
            <a:r>
              <a:rPr lang="en" sz="1500">
                <a:solidFill>
                  <a:srgbClr val="808030"/>
                </a:solidFill>
                <a:highlight>
                  <a:srgbClr val="FFFFFF"/>
                </a:highlight>
              </a:rPr>
              <a:t>(),</a:t>
            </a:r>
            <a:r>
              <a:rPr lang="en" sz="1500">
                <a:solidFill>
                  <a:schemeClr val="dk1"/>
                </a:solidFill>
                <a:highlight>
                  <a:srgbClr val="FFFFFF"/>
                </a:highlight>
              </a:rPr>
              <a:t> uid</a:t>
            </a:r>
            <a:r>
              <a:rPr lang="en" sz="1500">
                <a:solidFill>
                  <a:srgbClr val="808030"/>
                </a:solidFill>
                <a:highlight>
                  <a:srgbClr val="FFFFFF"/>
                </a:highlight>
              </a:rPr>
              <a:t>)</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rgbClr val="80803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AbstractValue result</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a:t>
            </a:r>
            <a:r>
              <a:rPr b="1" lang="en" sz="1500">
                <a:solidFill>
                  <a:srgbClr val="800000"/>
                </a:solidFill>
                <a:highlight>
                  <a:srgbClr val="FFFFFF"/>
                </a:highlight>
              </a:rPr>
              <a:t>for</a:t>
            </a:r>
            <a:r>
              <a:rPr lang="en" sz="1500">
                <a:solidFill>
                  <a:schemeClr val="dk1"/>
                </a:solidFill>
                <a:highlight>
                  <a:srgbClr val="FFFFFF"/>
                </a:highlight>
              </a:rPr>
              <a:t> </a:t>
            </a:r>
            <a:r>
              <a:rPr lang="en" sz="1500">
                <a:solidFill>
                  <a:srgbClr val="808030"/>
                </a:solidFill>
                <a:highlight>
                  <a:srgbClr val="FFFFFF"/>
                </a:highlight>
              </a:rPr>
              <a:t>(</a:t>
            </a:r>
            <a:r>
              <a:rPr b="1" lang="en" sz="1500">
                <a:solidFill>
                  <a:srgbClr val="800000"/>
                </a:solidFill>
                <a:highlight>
                  <a:srgbClr val="FFFFFF"/>
                </a:highlight>
              </a:rPr>
              <a:t>unsigned</a:t>
            </a:r>
            <a:r>
              <a:rPr lang="en" sz="1500">
                <a:solidFill>
                  <a:schemeClr val="dk1"/>
                </a:solidFill>
                <a:highlight>
                  <a:srgbClr val="FFFFFF"/>
                </a:highlight>
              </a:rPr>
              <a:t> i </a:t>
            </a:r>
            <a:r>
              <a:rPr lang="en" sz="1500">
                <a:solidFill>
                  <a:srgbClr val="808030"/>
                </a:solidFill>
                <a:highlight>
                  <a:srgbClr val="FFFFFF"/>
                </a:highlight>
              </a:rPr>
              <a:t>=</a:t>
            </a:r>
            <a:r>
              <a:rPr lang="en" sz="1500">
                <a:solidFill>
                  <a:schemeClr val="dk1"/>
                </a:solidFill>
                <a:highlight>
                  <a:srgbClr val="FFFFFF"/>
                </a:highlight>
              </a:rPr>
              <a:t> status</a:t>
            </a:r>
            <a:r>
              <a:rPr lang="en" sz="1500">
                <a:solidFill>
                  <a:srgbClr val="808030"/>
                </a:solidFill>
                <a:highlight>
                  <a:srgbClr val="FFFFFF"/>
                </a:highlight>
              </a:rPr>
              <a:t>.</a:t>
            </a:r>
            <a:r>
              <a:rPr lang="en" sz="1500">
                <a:solidFill>
                  <a:schemeClr val="dk1"/>
                </a:solidFill>
                <a:highlight>
                  <a:srgbClr val="FFFFFF"/>
                </a:highlight>
              </a:rPr>
              <a:t>numVariants</a:t>
            </a:r>
            <a:r>
              <a:rPr lang="en" sz="1500">
                <a:solidFill>
                  <a:srgbClr val="808030"/>
                </a:solidFill>
                <a:highlight>
                  <a:srgbClr val="FFFFFF"/>
                </a:highlight>
              </a:rPr>
              <a:t>()</a:t>
            </a:r>
            <a:r>
              <a:rPr lang="en" sz="1500">
                <a:solidFill>
                  <a:srgbClr val="800080"/>
                </a:solidFill>
                <a:highlight>
                  <a:srgbClr val="FFFFFF"/>
                </a:highlight>
              </a:rPr>
              <a:t>;</a:t>
            </a:r>
            <a:r>
              <a:rPr lang="en" sz="1500">
                <a:solidFill>
                  <a:schemeClr val="dk1"/>
                </a:solidFill>
                <a:highlight>
                  <a:srgbClr val="FFFFFF"/>
                </a:highlight>
              </a:rPr>
              <a:t> i</a:t>
            </a:r>
            <a:r>
              <a:rPr lang="en" sz="1500">
                <a:solidFill>
                  <a:srgbClr val="808030"/>
                </a:solidFill>
                <a:highlight>
                  <a:srgbClr val="FFFFFF"/>
                </a:highlight>
              </a:rPr>
              <a:t>--</a:t>
            </a:r>
            <a:r>
              <a:rPr lang="en" sz="1500">
                <a:solidFill>
                  <a:srgbClr val="800080"/>
                </a:solidFill>
                <a:highlight>
                  <a:srgbClr val="FFFFFF"/>
                </a:highlight>
              </a:rPr>
              <a:t>;</a:t>
            </a:r>
            <a:r>
              <a:rPr lang="en" sz="1500">
                <a:solidFill>
                  <a:srgbClr val="808030"/>
                </a:solidFill>
                <a:highlight>
                  <a:srgbClr val="FFFFFF"/>
                </a:highlight>
              </a:rPr>
              <a:t>)</a:t>
            </a:r>
            <a:r>
              <a:rPr lang="en" sz="1500">
                <a:solidFill>
                  <a:schemeClr val="dk1"/>
                </a:solidFill>
                <a:highlight>
                  <a:srgbClr val="FFFFFF"/>
                </a:highlight>
              </a:rPr>
              <a:t> </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rgbClr val="80803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a:t>
            </a:r>
            <a:r>
              <a:rPr b="1" lang="en" sz="1500">
                <a:solidFill>
                  <a:srgbClr val="800000"/>
                </a:solidFill>
                <a:highlight>
                  <a:srgbClr val="FFFFFF"/>
                </a:highlight>
              </a:rPr>
              <a:t>const</a:t>
            </a:r>
            <a:r>
              <a:rPr lang="en" sz="1500">
                <a:solidFill>
                  <a:schemeClr val="dk1"/>
                </a:solidFill>
                <a:highlight>
                  <a:srgbClr val="FFFFFF"/>
                </a:highlight>
              </a:rPr>
              <a:t> </a:t>
            </a:r>
            <a:r>
              <a:rPr b="1" lang="en" sz="1500">
                <a:solidFill>
                  <a:srgbClr val="800000"/>
                </a:solidFill>
                <a:highlight>
                  <a:srgbClr val="FFFFFF"/>
                </a:highlight>
              </a:rPr>
              <a:t>auto</a:t>
            </a:r>
            <a:r>
              <a:rPr lang="en" sz="1500">
                <a:solidFill>
                  <a:srgbClr val="808030"/>
                </a:solidFill>
                <a:highlight>
                  <a:srgbClr val="FFFFFF"/>
                </a:highlight>
              </a:rPr>
              <a:t>&amp;</a:t>
            </a:r>
            <a:r>
              <a:rPr lang="en" sz="1500">
                <a:solidFill>
                  <a:schemeClr val="dk1"/>
                </a:solidFill>
                <a:highlight>
                  <a:srgbClr val="FFFFFF"/>
                </a:highlight>
              </a:rPr>
              <a:t> variant </a:t>
            </a:r>
            <a:r>
              <a:rPr lang="en" sz="1500">
                <a:solidFill>
                  <a:srgbClr val="808030"/>
                </a:solidFill>
                <a:highlight>
                  <a:srgbClr val="FFFFFF"/>
                </a:highlight>
              </a:rPr>
              <a:t>=</a:t>
            </a:r>
            <a:r>
              <a:rPr lang="en" sz="1500">
                <a:solidFill>
                  <a:schemeClr val="dk1"/>
                </a:solidFill>
                <a:highlight>
                  <a:srgbClr val="FFFFFF"/>
                </a:highlight>
              </a:rPr>
              <a:t> status</a:t>
            </a:r>
            <a:r>
              <a:rPr lang="en" sz="1500">
                <a:solidFill>
                  <a:srgbClr val="808030"/>
                </a:solidFill>
                <a:highlight>
                  <a:srgbClr val="FFFFFF"/>
                </a:highlight>
              </a:rPr>
              <a:t>[</a:t>
            </a:r>
            <a:r>
              <a:rPr lang="en" sz="1500">
                <a:solidFill>
                  <a:schemeClr val="dk1"/>
                </a:solidFill>
                <a:highlight>
                  <a:srgbClr val="FFFFFF"/>
                </a:highlight>
              </a:rPr>
              <a:t>i</a:t>
            </a:r>
            <a:r>
              <a:rPr lang="en" sz="1500">
                <a:solidFill>
                  <a:srgbClr val="808030"/>
                </a:solidFill>
                <a:highlight>
                  <a:srgbClr val="FFFFFF"/>
                </a:highlight>
              </a:rPr>
              <a:t>]</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result</a:t>
            </a:r>
            <a:r>
              <a:rPr lang="en" sz="1500">
                <a:solidFill>
                  <a:srgbClr val="808030"/>
                </a:solidFill>
                <a:highlight>
                  <a:srgbClr val="FFFFFF"/>
                </a:highlight>
              </a:rPr>
              <a:t>.</a:t>
            </a:r>
            <a:r>
              <a:rPr lang="en" sz="1500">
                <a:solidFill>
                  <a:srgbClr val="603000"/>
                </a:solidFill>
                <a:highlight>
                  <a:srgbClr val="FFFFFF"/>
                </a:highlight>
              </a:rPr>
              <a:t>merge</a:t>
            </a:r>
            <a:r>
              <a:rPr lang="en" sz="1500">
                <a:solidFill>
                  <a:srgbClr val="80803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m_graph</a:t>
            </a:r>
            <a:r>
              <a:rPr lang="en" sz="1500">
                <a:solidFill>
                  <a:srgbClr val="808030"/>
                </a:solidFill>
                <a:highlight>
                  <a:srgbClr val="FFFFFF"/>
                </a:highlight>
              </a:rPr>
              <a:t>.</a:t>
            </a:r>
            <a:r>
              <a:rPr lang="en" sz="1500">
                <a:solidFill>
                  <a:schemeClr val="dk1"/>
                </a:solidFill>
                <a:highlight>
                  <a:srgbClr val="FFFFFF"/>
                </a:highlight>
              </a:rPr>
              <a:t>inferredValueForProperty</a:t>
            </a:r>
            <a:r>
              <a:rPr lang="en" sz="1500">
                <a:solidFill>
                  <a:srgbClr val="80803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sz="1500">
                <a:solidFill>
                  <a:schemeClr val="dk1"/>
                </a:solidFill>
                <a:highlight>
                  <a:srgbClr val="FFFFFF"/>
                </a:highlight>
              </a:rPr>
              <a:t>                            value</a:t>
            </a:r>
            <a:r>
              <a:rPr lang="en" sz="1500">
                <a:solidFill>
                  <a:srgbClr val="808030"/>
                </a:solidFill>
                <a:highlight>
                  <a:srgbClr val="FFFFFF"/>
                </a:highlight>
              </a:rPr>
              <a:t>,</a:t>
            </a:r>
            <a:r>
              <a:rPr lang="en" sz="1500">
                <a:solidFill>
                  <a:schemeClr val="dk1"/>
                </a:solidFill>
                <a:highlight>
                  <a:srgbClr val="FFFFFF"/>
                </a:highlight>
              </a:rPr>
              <a:t> status</a:t>
            </a:r>
            <a:r>
              <a:rPr lang="en" sz="1500">
                <a:solidFill>
                  <a:srgbClr val="808030"/>
                </a:solidFill>
                <a:highlight>
                  <a:srgbClr val="FFFFFF"/>
                </a:highlight>
              </a:rPr>
              <a:t>[</a:t>
            </a:r>
            <a:r>
              <a:rPr lang="en" sz="1500">
                <a:solidFill>
                  <a:schemeClr val="dk1"/>
                </a:solidFill>
                <a:highlight>
                  <a:srgbClr val="FFFFFF"/>
                </a:highlight>
              </a:rPr>
              <a:t>i</a:t>
            </a:r>
            <a:r>
              <a:rPr lang="en" sz="1500">
                <a:solidFill>
                  <a:srgbClr val="808030"/>
                </a:solidFill>
                <a:highlight>
                  <a:srgbClr val="FFFFFF"/>
                </a:highlight>
              </a:rPr>
              <a:t>].</a:t>
            </a:r>
            <a:r>
              <a:rPr lang="en" sz="1500">
                <a:solidFill>
                  <a:schemeClr val="dk1"/>
                </a:solidFill>
                <a:highlight>
                  <a:srgbClr val="FFFFFF"/>
                </a:highlight>
              </a:rPr>
              <a:t>offset</a:t>
            </a:r>
            <a:r>
              <a:rPr lang="en" sz="1500">
                <a:solidFill>
                  <a:srgbClr val="808030"/>
                </a:solidFill>
                <a:highlight>
                  <a:srgbClr val="FFFFFF"/>
                </a:highlight>
              </a:rPr>
              <a:t>(),</a:t>
            </a:r>
            <a:r>
              <a:rPr lang="en" sz="1500">
                <a:solidFill>
                  <a:schemeClr val="dk1"/>
                </a:solidFill>
                <a:highlight>
                  <a:srgbClr val="FFFFFF"/>
                </a:highlight>
              </a:rPr>
              <a:t> m_state</a:t>
            </a:r>
            <a:r>
              <a:rPr lang="en" sz="1500">
                <a:solidFill>
                  <a:srgbClr val="808030"/>
                </a:solidFill>
                <a:highlight>
                  <a:srgbClr val="FFFFFF"/>
                </a:highlight>
              </a:rPr>
              <a:t>.</a:t>
            </a:r>
            <a:r>
              <a:rPr lang="en" sz="1500">
                <a:solidFill>
                  <a:schemeClr val="dk1"/>
                </a:solidFill>
                <a:highlight>
                  <a:srgbClr val="FFFFFF"/>
                </a:highlight>
              </a:rPr>
              <a:t>structureClobberState</a:t>
            </a:r>
            <a:r>
              <a:rPr lang="en" sz="1500">
                <a:solidFill>
                  <a:srgbClr val="808030"/>
                </a:solidFill>
                <a:highlight>
                  <a:srgbClr val="FFFFFF"/>
                </a:highlight>
              </a:rPr>
              <a:t>()))</a:t>
            </a:r>
            <a:r>
              <a:rPr lang="en" sz="1500">
                <a:solidFill>
                  <a:srgbClr val="800080"/>
                </a:solidFill>
                <a:highlight>
                  <a:srgbClr val="FFFFFF"/>
                </a:highlight>
              </a:rPr>
              <a:t>;</a:t>
            </a:r>
            <a:r>
              <a:rPr lang="en" sz="1500">
                <a:solidFill>
                  <a:schemeClr val="dk1"/>
                </a:solidFill>
                <a:highlight>
                  <a:srgbClr val="FFFFFF"/>
                </a:highlight>
              </a:rPr>
              <a:t>                   </a:t>
            </a:r>
            <a:endParaRPr sz="1500">
              <a:solidFill>
                <a:schemeClr val="dk1"/>
              </a:solidFill>
              <a:highlight>
                <a:srgbClr val="FFFFFF"/>
              </a:highlight>
            </a:endParaRPr>
          </a:p>
          <a:p>
            <a:pPr indent="0" lvl="0" marL="0" rtl="0" algn="l">
              <a:spcBef>
                <a:spcPts val="0"/>
              </a:spcBef>
              <a:spcAft>
                <a:spcPts val="0"/>
              </a:spcAft>
              <a:buNone/>
            </a:pPr>
            <a:r>
              <a:t/>
            </a:r>
            <a:endParaRPr sz="1500">
              <a:latin typeface="Nanum Gothic"/>
              <a:ea typeface="Nanum Gothic"/>
              <a:cs typeface="Nanum Gothic"/>
              <a:sym typeface="Nanum Gothic"/>
            </a:endParaRPr>
          </a:p>
        </p:txBody>
      </p:sp>
      <p:sp>
        <p:nvSpPr>
          <p:cNvPr id="522" name="Google Shape;522;p48"/>
          <p:cNvSpPr/>
          <p:nvPr/>
        </p:nvSpPr>
        <p:spPr>
          <a:xfrm>
            <a:off x="6366250" y="1356875"/>
            <a:ext cx="2259300" cy="68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700">
                <a:solidFill>
                  <a:schemeClr val="dk1"/>
                </a:solidFill>
                <a:highlight>
                  <a:srgbClr val="FFFFFF"/>
                </a:highlight>
              </a:rPr>
              <a:t>object</a:t>
            </a:r>
            <a:r>
              <a:rPr lang="en" sz="1700">
                <a:solidFill>
                  <a:srgbClr val="808030"/>
                </a:solidFill>
                <a:highlight>
                  <a:srgbClr val="FFFFFF"/>
                </a:highlight>
              </a:rPr>
              <a:t>.</a:t>
            </a:r>
            <a:r>
              <a:rPr lang="en" sz="1700">
                <a:solidFill>
                  <a:schemeClr val="dk1"/>
                </a:solidFill>
                <a:highlight>
                  <a:srgbClr val="FFFFFF"/>
                </a:highlight>
              </a:rPr>
              <a:t>p1</a:t>
            </a:r>
            <a:r>
              <a:rPr lang="en" sz="1700">
                <a:solidFill>
                  <a:srgbClr val="800080"/>
                </a:solidFill>
                <a:highlight>
                  <a:srgbClr val="FFFFFF"/>
                </a:highlight>
              </a:rPr>
              <a:t> → GetByID( object, p1 ) </a:t>
            </a:r>
            <a:endParaRPr sz="1700">
              <a:solidFill>
                <a:schemeClr val="dk1"/>
              </a:solidFill>
              <a:highlight>
                <a:srgbClr val="FFFFFF"/>
              </a:highlight>
            </a:endParaRPr>
          </a:p>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523" name="Google Shape;523;p48"/>
          <p:cNvSpPr/>
          <p:nvPr/>
        </p:nvSpPr>
        <p:spPr>
          <a:xfrm>
            <a:off x="817325" y="1623775"/>
            <a:ext cx="4321500" cy="3918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524" name="Google Shape;524;p48"/>
          <p:cNvSpPr/>
          <p:nvPr/>
        </p:nvSpPr>
        <p:spPr>
          <a:xfrm>
            <a:off x="904400" y="2059200"/>
            <a:ext cx="5181600" cy="3918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525" name="Google Shape;525;p48"/>
          <p:cNvSpPr/>
          <p:nvPr/>
        </p:nvSpPr>
        <p:spPr>
          <a:xfrm>
            <a:off x="817325" y="2494625"/>
            <a:ext cx="7739700" cy="3918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526" name="Google Shape;526;p48"/>
          <p:cNvSpPr/>
          <p:nvPr/>
        </p:nvSpPr>
        <p:spPr>
          <a:xfrm>
            <a:off x="702150" y="3233100"/>
            <a:ext cx="4382400" cy="6114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527" name="Google Shape;527;p48"/>
          <p:cNvSpPr/>
          <p:nvPr/>
        </p:nvSpPr>
        <p:spPr>
          <a:xfrm>
            <a:off x="1753475" y="4671775"/>
            <a:ext cx="5279700" cy="5334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528" name="Google Shape;528;p48"/>
          <p:cNvSpPr/>
          <p:nvPr/>
        </p:nvSpPr>
        <p:spPr>
          <a:xfrm>
            <a:off x="904400" y="4279900"/>
            <a:ext cx="1306200" cy="4791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529" name="Google Shape;529;p48"/>
          <p:cNvSpPr txBox="1"/>
          <p:nvPr>
            <p:ph idx="1" type="body"/>
          </p:nvPr>
        </p:nvSpPr>
        <p:spPr>
          <a:xfrm>
            <a:off x="492950" y="5516025"/>
            <a:ext cx="7029900" cy="8538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Char char="∗"/>
            </a:pPr>
            <a:r>
              <a:rPr lang="en"/>
              <a:t>Predicts value of GetById </a:t>
            </a:r>
            <a:endParaRPr/>
          </a:p>
        </p:txBody>
      </p:sp>
      <p:sp>
        <p:nvSpPr>
          <p:cNvPr id="530" name="Google Shape;530;p48"/>
          <p:cNvSpPr/>
          <p:nvPr/>
        </p:nvSpPr>
        <p:spPr>
          <a:xfrm>
            <a:off x="5369425" y="3722825"/>
            <a:ext cx="3353700" cy="638100"/>
          </a:xfrm>
          <a:prstGeom prst="ellipse">
            <a:avLst/>
          </a:prstGeom>
          <a:solidFill>
            <a:schemeClr val="accent6"/>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m</a:t>
            </a:r>
            <a:r>
              <a:rPr lang="en">
                <a:latin typeface="Nanum Gothic"/>
                <a:ea typeface="Nanum Gothic"/>
                <a:cs typeface="Nanum Gothic"/>
                <a:sym typeface="Nanum Gothic"/>
              </a:rPr>
              <a:t>_value.properties[offset]</a:t>
            </a:r>
            <a:endParaRPr>
              <a:latin typeface="Nanum Gothic"/>
              <a:ea typeface="Nanum Gothic"/>
              <a:cs typeface="Nanum Gothic"/>
              <a:sym typeface="Nanum Gothic"/>
            </a:endParaRPr>
          </a:p>
        </p:txBody>
      </p:sp>
      <p:cxnSp>
        <p:nvCxnSpPr>
          <p:cNvPr id="531" name="Google Shape;531;p48"/>
          <p:cNvCxnSpPr>
            <a:stCxn id="530" idx="2"/>
            <a:endCxn id="527" idx="0"/>
          </p:cNvCxnSpPr>
          <p:nvPr/>
        </p:nvCxnSpPr>
        <p:spPr>
          <a:xfrm flipH="1">
            <a:off x="4393225" y="4041875"/>
            <a:ext cx="976200" cy="6300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2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2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2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2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2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3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30"/>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49"/>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Bug</a:t>
            </a:r>
            <a:endParaRPr/>
          </a:p>
        </p:txBody>
      </p:sp>
      <p:sp>
        <p:nvSpPr>
          <p:cNvPr id="537" name="Google Shape;537;p49"/>
          <p:cNvSpPr/>
          <p:nvPr/>
        </p:nvSpPr>
        <p:spPr>
          <a:xfrm>
            <a:off x="447225" y="1356875"/>
            <a:ext cx="8229600" cy="44580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highlight>
                  <a:srgbClr val="FFFFFF"/>
                </a:highlight>
              </a:rPr>
              <a:t>   </a:t>
            </a:r>
            <a:r>
              <a:rPr b="1" lang="en" sz="1500">
                <a:solidFill>
                  <a:srgbClr val="800000"/>
                </a:solidFill>
                <a:highlight>
                  <a:srgbClr val="FFFFFF"/>
                </a:highlight>
              </a:rPr>
              <a:t>case </a:t>
            </a:r>
            <a:r>
              <a:rPr lang="en" sz="1500">
                <a:solidFill>
                  <a:srgbClr val="7D0045"/>
                </a:solidFill>
                <a:highlight>
                  <a:srgbClr val="FFFFFF"/>
                </a:highlight>
              </a:rPr>
              <a:t>GetById</a:t>
            </a:r>
            <a:r>
              <a:rPr lang="en" sz="1500">
                <a:solidFill>
                  <a:srgbClr val="E34ADC"/>
                </a:solidFill>
                <a:highlight>
                  <a:srgbClr val="FFFFFF"/>
                </a:highlight>
              </a:rPr>
              <a:t>:</a:t>
            </a:r>
            <a:r>
              <a:rPr lang="en" sz="1500">
                <a:solidFill>
                  <a:schemeClr val="dk1"/>
                </a:solidFill>
                <a:highlight>
                  <a:srgbClr val="FFFFFF"/>
                </a:highlight>
              </a:rPr>
              <a:t> </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AbstractValue</a:t>
            </a:r>
            <a:r>
              <a:rPr lang="en" sz="1500">
                <a:solidFill>
                  <a:srgbClr val="808030"/>
                </a:solidFill>
                <a:highlight>
                  <a:srgbClr val="FFFFFF"/>
                </a:highlight>
              </a:rPr>
              <a:t>&amp;</a:t>
            </a:r>
            <a:r>
              <a:rPr lang="en" sz="1500">
                <a:solidFill>
                  <a:schemeClr val="dk1"/>
                </a:solidFill>
                <a:highlight>
                  <a:srgbClr val="FFFFFF"/>
                </a:highlight>
              </a:rPr>
              <a:t> value </a:t>
            </a:r>
            <a:r>
              <a:rPr lang="en" sz="1500">
                <a:solidFill>
                  <a:srgbClr val="808030"/>
                </a:solidFill>
                <a:highlight>
                  <a:srgbClr val="FFFFFF"/>
                </a:highlight>
              </a:rPr>
              <a:t>=</a:t>
            </a:r>
            <a:r>
              <a:rPr lang="en" sz="1500">
                <a:solidFill>
                  <a:schemeClr val="dk1"/>
                </a:solidFill>
                <a:highlight>
                  <a:srgbClr val="FFFFFF"/>
                </a:highlight>
              </a:rPr>
              <a:t> forNode</a:t>
            </a:r>
            <a:r>
              <a:rPr lang="en" sz="1500">
                <a:solidFill>
                  <a:srgbClr val="808030"/>
                </a:solidFill>
                <a:highlight>
                  <a:srgbClr val="FFFFFF"/>
                </a:highlight>
              </a:rPr>
              <a:t>(</a:t>
            </a:r>
            <a:r>
              <a:rPr lang="en" sz="1500">
                <a:solidFill>
                  <a:schemeClr val="dk1"/>
                </a:solidFill>
                <a:highlight>
                  <a:srgbClr val="FFFFFF"/>
                </a:highlight>
              </a:rPr>
              <a:t>node</a:t>
            </a:r>
            <a:r>
              <a:rPr lang="en" sz="1500">
                <a:solidFill>
                  <a:srgbClr val="808030"/>
                </a:solidFill>
                <a:highlight>
                  <a:srgbClr val="FFFFFF"/>
                </a:highlight>
              </a:rPr>
              <a:t>-&gt;</a:t>
            </a:r>
            <a:r>
              <a:rPr lang="en" sz="1500">
                <a:solidFill>
                  <a:schemeClr val="dk1"/>
                </a:solidFill>
                <a:highlight>
                  <a:srgbClr val="FFFFFF"/>
                </a:highlight>
              </a:rPr>
              <a:t>child1</a:t>
            </a:r>
            <a:r>
              <a:rPr lang="en" sz="1500">
                <a:solidFill>
                  <a:srgbClr val="808030"/>
                </a:solidFill>
                <a:highlight>
                  <a:srgbClr val="FFFFFF"/>
                </a:highlight>
              </a:rPr>
              <a:t>())</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rgbClr val="80803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UniquedStringImpl</a:t>
            </a:r>
            <a:r>
              <a:rPr lang="en" sz="1500">
                <a:solidFill>
                  <a:srgbClr val="808030"/>
                </a:solidFill>
                <a:highlight>
                  <a:srgbClr val="FFFFFF"/>
                </a:highlight>
              </a:rPr>
              <a:t>*</a:t>
            </a:r>
            <a:r>
              <a:rPr lang="en" sz="1500">
                <a:solidFill>
                  <a:schemeClr val="dk1"/>
                </a:solidFill>
                <a:highlight>
                  <a:srgbClr val="FFFFFF"/>
                </a:highlight>
              </a:rPr>
              <a:t> uid </a:t>
            </a:r>
            <a:r>
              <a:rPr lang="en" sz="1500">
                <a:solidFill>
                  <a:srgbClr val="808030"/>
                </a:solidFill>
                <a:highlight>
                  <a:srgbClr val="FFFFFF"/>
                </a:highlight>
              </a:rPr>
              <a:t>=</a:t>
            </a:r>
            <a:r>
              <a:rPr lang="en" sz="1500">
                <a:solidFill>
                  <a:schemeClr val="dk1"/>
                </a:solidFill>
                <a:highlight>
                  <a:srgbClr val="FFFFFF"/>
                </a:highlight>
              </a:rPr>
              <a:t> node</a:t>
            </a:r>
            <a:r>
              <a:rPr lang="en" sz="1500">
                <a:solidFill>
                  <a:srgbClr val="808030"/>
                </a:solidFill>
                <a:highlight>
                  <a:srgbClr val="FFFFFF"/>
                </a:highlight>
              </a:rPr>
              <a:t>-&gt;</a:t>
            </a:r>
            <a:r>
              <a:rPr lang="en" sz="1500">
                <a:solidFill>
                  <a:schemeClr val="dk1"/>
                </a:solidFill>
                <a:highlight>
                  <a:srgbClr val="FFFFFF"/>
                </a:highlight>
              </a:rPr>
              <a:t>cacheableIdentifier</a:t>
            </a:r>
            <a:r>
              <a:rPr lang="en" sz="1500">
                <a:solidFill>
                  <a:srgbClr val="808030"/>
                </a:solidFill>
                <a:highlight>
                  <a:srgbClr val="FFFFFF"/>
                </a:highlight>
              </a:rPr>
              <a:t>().</a:t>
            </a:r>
            <a:r>
              <a:rPr lang="en" sz="1500">
                <a:solidFill>
                  <a:schemeClr val="dk1"/>
                </a:solidFill>
                <a:highlight>
                  <a:srgbClr val="FFFFFF"/>
                </a:highlight>
              </a:rPr>
              <a:t>uid</a:t>
            </a:r>
            <a:r>
              <a:rPr lang="en" sz="1500">
                <a:solidFill>
                  <a:srgbClr val="808030"/>
                </a:solidFill>
                <a:highlight>
                  <a:srgbClr val="FFFFFF"/>
                </a:highlight>
              </a:rPr>
              <a:t>()</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GetByStatus status </a:t>
            </a:r>
            <a:r>
              <a:rPr lang="en" sz="1500">
                <a:solidFill>
                  <a:srgbClr val="808030"/>
                </a:solidFill>
                <a:highlight>
                  <a:srgbClr val="FFFFFF"/>
                </a:highlight>
              </a:rPr>
              <a:t>=</a:t>
            </a:r>
            <a:r>
              <a:rPr lang="en" sz="1500">
                <a:solidFill>
                  <a:schemeClr val="dk1"/>
                </a:solidFill>
                <a:highlight>
                  <a:srgbClr val="FFFFFF"/>
                </a:highlight>
              </a:rPr>
              <a:t> GetByStatus</a:t>
            </a:r>
            <a:r>
              <a:rPr lang="en" sz="1500">
                <a:solidFill>
                  <a:srgbClr val="800080"/>
                </a:solidFill>
                <a:highlight>
                  <a:srgbClr val="FFFFFF"/>
                </a:highlight>
              </a:rPr>
              <a:t>::</a:t>
            </a:r>
            <a:r>
              <a:rPr lang="en" sz="1500">
                <a:solidFill>
                  <a:schemeClr val="dk1"/>
                </a:solidFill>
                <a:highlight>
                  <a:srgbClr val="FFFFFF"/>
                </a:highlight>
              </a:rPr>
              <a:t>computeFor</a:t>
            </a:r>
            <a:r>
              <a:rPr lang="en" sz="1500">
                <a:solidFill>
                  <a:srgbClr val="808030"/>
                </a:solidFill>
                <a:highlight>
                  <a:srgbClr val="FFFFFF"/>
                </a:highlight>
              </a:rPr>
              <a:t>(</a:t>
            </a:r>
            <a:r>
              <a:rPr lang="en" sz="1500">
                <a:solidFill>
                  <a:schemeClr val="dk1"/>
                </a:solidFill>
                <a:highlight>
                  <a:srgbClr val="FFFFFF"/>
                </a:highlight>
              </a:rPr>
              <a:t>value</a:t>
            </a:r>
            <a:r>
              <a:rPr lang="en" sz="1500">
                <a:solidFill>
                  <a:srgbClr val="808030"/>
                </a:solidFill>
                <a:highlight>
                  <a:srgbClr val="FFFFFF"/>
                </a:highlight>
              </a:rPr>
              <a:t>.</a:t>
            </a:r>
            <a:r>
              <a:rPr lang="en" sz="1500">
                <a:solidFill>
                  <a:schemeClr val="dk1"/>
                </a:solidFill>
                <a:highlight>
                  <a:srgbClr val="FFFFFF"/>
                </a:highlight>
              </a:rPr>
              <a:t>m_structure</a:t>
            </a:r>
            <a:r>
              <a:rPr lang="en" sz="1500">
                <a:solidFill>
                  <a:srgbClr val="808030"/>
                </a:solidFill>
                <a:highlight>
                  <a:srgbClr val="FFFFFF"/>
                </a:highlight>
              </a:rPr>
              <a:t>.</a:t>
            </a:r>
            <a:r>
              <a:rPr lang="en" sz="1500">
                <a:solidFill>
                  <a:schemeClr val="dk1"/>
                </a:solidFill>
                <a:highlight>
                  <a:srgbClr val="FFFFFF"/>
                </a:highlight>
              </a:rPr>
              <a:t>toStructureSet</a:t>
            </a:r>
            <a:r>
              <a:rPr lang="en" sz="1500">
                <a:solidFill>
                  <a:srgbClr val="808030"/>
                </a:solidFill>
                <a:highlight>
                  <a:srgbClr val="FFFFFF"/>
                </a:highlight>
              </a:rPr>
              <a:t>(),</a:t>
            </a:r>
            <a:r>
              <a:rPr lang="en" sz="1500">
                <a:solidFill>
                  <a:schemeClr val="dk1"/>
                </a:solidFill>
                <a:highlight>
                  <a:srgbClr val="FFFFFF"/>
                </a:highlight>
              </a:rPr>
              <a:t> uid</a:t>
            </a:r>
            <a:r>
              <a:rPr lang="en" sz="1500">
                <a:solidFill>
                  <a:srgbClr val="808030"/>
                </a:solidFill>
                <a:highlight>
                  <a:srgbClr val="FFFFFF"/>
                </a:highlight>
              </a:rPr>
              <a:t>)</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rgbClr val="80803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AbstractValue result</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a:t>
            </a:r>
            <a:r>
              <a:rPr b="1" lang="en" sz="1500">
                <a:solidFill>
                  <a:srgbClr val="800000"/>
                </a:solidFill>
                <a:highlight>
                  <a:srgbClr val="FFFFFF"/>
                </a:highlight>
              </a:rPr>
              <a:t>for</a:t>
            </a:r>
            <a:r>
              <a:rPr lang="en" sz="1500">
                <a:solidFill>
                  <a:schemeClr val="dk1"/>
                </a:solidFill>
                <a:highlight>
                  <a:srgbClr val="FFFFFF"/>
                </a:highlight>
              </a:rPr>
              <a:t> </a:t>
            </a:r>
            <a:r>
              <a:rPr lang="en" sz="1500">
                <a:solidFill>
                  <a:srgbClr val="808030"/>
                </a:solidFill>
                <a:highlight>
                  <a:srgbClr val="FFFFFF"/>
                </a:highlight>
              </a:rPr>
              <a:t>(</a:t>
            </a:r>
            <a:r>
              <a:rPr b="1" lang="en" sz="1500">
                <a:solidFill>
                  <a:srgbClr val="800000"/>
                </a:solidFill>
                <a:highlight>
                  <a:srgbClr val="FFFFFF"/>
                </a:highlight>
              </a:rPr>
              <a:t>unsigned</a:t>
            </a:r>
            <a:r>
              <a:rPr lang="en" sz="1500">
                <a:solidFill>
                  <a:schemeClr val="dk1"/>
                </a:solidFill>
                <a:highlight>
                  <a:srgbClr val="FFFFFF"/>
                </a:highlight>
              </a:rPr>
              <a:t> i </a:t>
            </a:r>
            <a:r>
              <a:rPr lang="en" sz="1500">
                <a:solidFill>
                  <a:srgbClr val="808030"/>
                </a:solidFill>
                <a:highlight>
                  <a:srgbClr val="FFFFFF"/>
                </a:highlight>
              </a:rPr>
              <a:t>=</a:t>
            </a:r>
            <a:r>
              <a:rPr lang="en" sz="1500">
                <a:solidFill>
                  <a:schemeClr val="dk1"/>
                </a:solidFill>
                <a:highlight>
                  <a:srgbClr val="FFFFFF"/>
                </a:highlight>
              </a:rPr>
              <a:t> status</a:t>
            </a:r>
            <a:r>
              <a:rPr lang="en" sz="1500">
                <a:solidFill>
                  <a:srgbClr val="808030"/>
                </a:solidFill>
                <a:highlight>
                  <a:srgbClr val="FFFFFF"/>
                </a:highlight>
              </a:rPr>
              <a:t>.</a:t>
            </a:r>
            <a:r>
              <a:rPr lang="en" sz="1500">
                <a:solidFill>
                  <a:schemeClr val="dk1"/>
                </a:solidFill>
                <a:highlight>
                  <a:srgbClr val="FFFFFF"/>
                </a:highlight>
              </a:rPr>
              <a:t>numVariants</a:t>
            </a:r>
            <a:r>
              <a:rPr lang="en" sz="1500">
                <a:solidFill>
                  <a:srgbClr val="808030"/>
                </a:solidFill>
                <a:highlight>
                  <a:srgbClr val="FFFFFF"/>
                </a:highlight>
              </a:rPr>
              <a:t>()</a:t>
            </a:r>
            <a:r>
              <a:rPr lang="en" sz="1500">
                <a:solidFill>
                  <a:srgbClr val="800080"/>
                </a:solidFill>
                <a:highlight>
                  <a:srgbClr val="FFFFFF"/>
                </a:highlight>
              </a:rPr>
              <a:t>;</a:t>
            </a:r>
            <a:r>
              <a:rPr lang="en" sz="1500">
                <a:solidFill>
                  <a:schemeClr val="dk1"/>
                </a:solidFill>
                <a:highlight>
                  <a:srgbClr val="FFFFFF"/>
                </a:highlight>
              </a:rPr>
              <a:t> i</a:t>
            </a:r>
            <a:r>
              <a:rPr lang="en" sz="1500">
                <a:solidFill>
                  <a:srgbClr val="808030"/>
                </a:solidFill>
                <a:highlight>
                  <a:srgbClr val="FFFFFF"/>
                </a:highlight>
              </a:rPr>
              <a:t>--</a:t>
            </a:r>
            <a:r>
              <a:rPr lang="en" sz="1500">
                <a:solidFill>
                  <a:srgbClr val="800080"/>
                </a:solidFill>
                <a:highlight>
                  <a:srgbClr val="FFFFFF"/>
                </a:highlight>
              </a:rPr>
              <a:t>;</a:t>
            </a:r>
            <a:r>
              <a:rPr lang="en" sz="1500">
                <a:solidFill>
                  <a:srgbClr val="808030"/>
                </a:solidFill>
                <a:highlight>
                  <a:srgbClr val="FFFFFF"/>
                </a:highlight>
              </a:rPr>
              <a:t>)</a:t>
            </a:r>
            <a:r>
              <a:rPr lang="en" sz="1500">
                <a:solidFill>
                  <a:schemeClr val="dk1"/>
                </a:solidFill>
                <a:highlight>
                  <a:srgbClr val="FFFFFF"/>
                </a:highlight>
              </a:rPr>
              <a:t> </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rgbClr val="80803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a:t>
            </a:r>
            <a:r>
              <a:rPr b="1" lang="en" sz="1500">
                <a:solidFill>
                  <a:srgbClr val="800000"/>
                </a:solidFill>
                <a:highlight>
                  <a:srgbClr val="FFFFFF"/>
                </a:highlight>
              </a:rPr>
              <a:t>const</a:t>
            </a:r>
            <a:r>
              <a:rPr lang="en" sz="1500">
                <a:solidFill>
                  <a:schemeClr val="dk1"/>
                </a:solidFill>
                <a:highlight>
                  <a:srgbClr val="FFFFFF"/>
                </a:highlight>
              </a:rPr>
              <a:t> </a:t>
            </a:r>
            <a:r>
              <a:rPr b="1" lang="en" sz="1500">
                <a:solidFill>
                  <a:srgbClr val="800000"/>
                </a:solidFill>
                <a:highlight>
                  <a:srgbClr val="FFFFFF"/>
                </a:highlight>
              </a:rPr>
              <a:t>auto</a:t>
            </a:r>
            <a:r>
              <a:rPr lang="en" sz="1500">
                <a:solidFill>
                  <a:srgbClr val="808030"/>
                </a:solidFill>
                <a:highlight>
                  <a:srgbClr val="FFFFFF"/>
                </a:highlight>
              </a:rPr>
              <a:t>&amp;</a:t>
            </a:r>
            <a:r>
              <a:rPr lang="en" sz="1500">
                <a:solidFill>
                  <a:schemeClr val="dk1"/>
                </a:solidFill>
                <a:highlight>
                  <a:srgbClr val="FFFFFF"/>
                </a:highlight>
              </a:rPr>
              <a:t> variant </a:t>
            </a:r>
            <a:r>
              <a:rPr lang="en" sz="1500">
                <a:solidFill>
                  <a:srgbClr val="808030"/>
                </a:solidFill>
                <a:highlight>
                  <a:srgbClr val="FFFFFF"/>
                </a:highlight>
              </a:rPr>
              <a:t>=</a:t>
            </a:r>
            <a:r>
              <a:rPr lang="en" sz="1500">
                <a:solidFill>
                  <a:schemeClr val="dk1"/>
                </a:solidFill>
                <a:highlight>
                  <a:srgbClr val="FFFFFF"/>
                </a:highlight>
              </a:rPr>
              <a:t> status</a:t>
            </a:r>
            <a:r>
              <a:rPr lang="en" sz="1500">
                <a:solidFill>
                  <a:srgbClr val="808030"/>
                </a:solidFill>
                <a:highlight>
                  <a:srgbClr val="FFFFFF"/>
                </a:highlight>
              </a:rPr>
              <a:t>[</a:t>
            </a:r>
            <a:r>
              <a:rPr lang="en" sz="1500">
                <a:solidFill>
                  <a:schemeClr val="dk1"/>
                </a:solidFill>
                <a:highlight>
                  <a:srgbClr val="FFFFFF"/>
                </a:highlight>
              </a:rPr>
              <a:t>i</a:t>
            </a:r>
            <a:r>
              <a:rPr lang="en" sz="1500">
                <a:solidFill>
                  <a:srgbClr val="808030"/>
                </a:solidFill>
                <a:highlight>
                  <a:srgbClr val="FFFFFF"/>
                </a:highlight>
              </a:rPr>
              <a:t>]</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result</a:t>
            </a:r>
            <a:r>
              <a:rPr lang="en" sz="1500">
                <a:solidFill>
                  <a:srgbClr val="808030"/>
                </a:solidFill>
                <a:highlight>
                  <a:srgbClr val="FFFFFF"/>
                </a:highlight>
              </a:rPr>
              <a:t>.</a:t>
            </a:r>
            <a:r>
              <a:rPr lang="en" sz="1500">
                <a:solidFill>
                  <a:srgbClr val="603000"/>
                </a:solidFill>
                <a:highlight>
                  <a:srgbClr val="FFFFFF"/>
                </a:highlight>
              </a:rPr>
              <a:t>merge</a:t>
            </a:r>
            <a:r>
              <a:rPr lang="en" sz="1500">
                <a:solidFill>
                  <a:srgbClr val="80803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m_graph</a:t>
            </a:r>
            <a:r>
              <a:rPr lang="en" sz="1500">
                <a:solidFill>
                  <a:srgbClr val="808030"/>
                </a:solidFill>
                <a:highlight>
                  <a:srgbClr val="FFFFFF"/>
                </a:highlight>
              </a:rPr>
              <a:t>.</a:t>
            </a:r>
            <a:r>
              <a:rPr lang="en" sz="1500">
                <a:solidFill>
                  <a:schemeClr val="dk1"/>
                </a:solidFill>
                <a:highlight>
                  <a:srgbClr val="FFFFFF"/>
                </a:highlight>
              </a:rPr>
              <a:t>inferredValueForProperty</a:t>
            </a:r>
            <a:r>
              <a:rPr lang="en" sz="1500">
                <a:solidFill>
                  <a:srgbClr val="80803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value</a:t>
            </a:r>
            <a:r>
              <a:rPr lang="en" sz="1500">
                <a:solidFill>
                  <a:srgbClr val="808030"/>
                </a:solidFill>
                <a:highlight>
                  <a:srgbClr val="FFFFFF"/>
                </a:highlight>
              </a:rPr>
              <a:t>,</a:t>
            </a:r>
            <a:r>
              <a:rPr lang="en" sz="1500">
                <a:solidFill>
                  <a:schemeClr val="dk1"/>
                </a:solidFill>
                <a:highlight>
                  <a:srgbClr val="FFFFFF"/>
                </a:highlight>
              </a:rPr>
              <a:t> status</a:t>
            </a:r>
            <a:r>
              <a:rPr lang="en" sz="1500">
                <a:solidFill>
                  <a:srgbClr val="808030"/>
                </a:solidFill>
                <a:highlight>
                  <a:srgbClr val="FFFFFF"/>
                </a:highlight>
              </a:rPr>
              <a:t>[</a:t>
            </a:r>
            <a:r>
              <a:rPr lang="en" sz="1500">
                <a:solidFill>
                  <a:schemeClr val="dk1"/>
                </a:solidFill>
                <a:highlight>
                  <a:srgbClr val="FFFFFF"/>
                </a:highlight>
              </a:rPr>
              <a:t>i</a:t>
            </a:r>
            <a:r>
              <a:rPr lang="en" sz="1500">
                <a:solidFill>
                  <a:srgbClr val="808030"/>
                </a:solidFill>
                <a:highlight>
                  <a:srgbClr val="FFFFFF"/>
                </a:highlight>
              </a:rPr>
              <a:t>].</a:t>
            </a:r>
            <a:r>
              <a:rPr lang="en" sz="1500">
                <a:solidFill>
                  <a:schemeClr val="dk1"/>
                </a:solidFill>
                <a:highlight>
                  <a:srgbClr val="FFFFFF"/>
                </a:highlight>
              </a:rPr>
              <a:t>offset</a:t>
            </a:r>
            <a:r>
              <a:rPr lang="en" sz="1500">
                <a:solidFill>
                  <a:srgbClr val="808030"/>
                </a:solidFill>
                <a:highlight>
                  <a:srgbClr val="FFFFFF"/>
                </a:highlight>
              </a:rPr>
              <a:t>(),</a:t>
            </a:r>
            <a:r>
              <a:rPr lang="en" sz="1500">
                <a:solidFill>
                  <a:schemeClr val="dk1"/>
                </a:solidFill>
                <a:highlight>
                  <a:srgbClr val="FFFFFF"/>
                </a:highlight>
              </a:rPr>
              <a:t> m_state</a:t>
            </a:r>
            <a:r>
              <a:rPr lang="en" sz="1500">
                <a:solidFill>
                  <a:srgbClr val="808030"/>
                </a:solidFill>
                <a:highlight>
                  <a:srgbClr val="FFFFFF"/>
                </a:highlight>
              </a:rPr>
              <a:t>.</a:t>
            </a:r>
            <a:r>
              <a:rPr lang="en" sz="1500">
                <a:solidFill>
                  <a:schemeClr val="dk1"/>
                </a:solidFill>
                <a:highlight>
                  <a:srgbClr val="FFFFFF"/>
                </a:highlight>
              </a:rPr>
              <a:t>structureClobberState</a:t>
            </a:r>
            <a:r>
              <a:rPr lang="en" sz="1500">
                <a:solidFill>
                  <a:srgbClr val="808030"/>
                </a:solidFill>
                <a:highlight>
                  <a:srgbClr val="FFFFFF"/>
                </a:highlight>
              </a:rPr>
              <a:t>()))</a:t>
            </a:r>
            <a:r>
              <a:rPr lang="en" sz="1500">
                <a:solidFill>
                  <a:srgbClr val="800080"/>
                </a:solidFill>
                <a:highlight>
                  <a:srgbClr val="FFFFFF"/>
                </a:highlight>
              </a:rPr>
              <a:t>;</a:t>
            </a:r>
            <a:r>
              <a:rPr lang="en" sz="1500">
                <a:solidFill>
                  <a:schemeClr val="dk1"/>
                </a:solidFill>
                <a:highlight>
                  <a:srgbClr val="FFFFFF"/>
                </a:highlight>
              </a:rPr>
              <a:t>                   </a:t>
            </a:r>
            <a:endParaRPr sz="1500">
              <a:solidFill>
                <a:schemeClr val="dk1"/>
              </a:solidFill>
              <a:highlight>
                <a:srgbClr val="FFFFFF"/>
              </a:highlight>
            </a:endParaRPr>
          </a:p>
          <a:p>
            <a:pPr indent="0" lvl="0" marL="0" rtl="0" algn="l">
              <a:spcBef>
                <a:spcPts val="0"/>
              </a:spcBef>
              <a:spcAft>
                <a:spcPts val="0"/>
              </a:spcAft>
              <a:buNone/>
            </a:pPr>
            <a:r>
              <a:t/>
            </a:r>
            <a:endParaRPr sz="1500">
              <a:latin typeface="Nanum Gothic"/>
              <a:ea typeface="Nanum Gothic"/>
              <a:cs typeface="Nanum Gothic"/>
              <a:sym typeface="Nanum Gothic"/>
            </a:endParaRPr>
          </a:p>
        </p:txBody>
      </p:sp>
      <p:sp>
        <p:nvSpPr>
          <p:cNvPr id="538" name="Google Shape;538;p49"/>
          <p:cNvSpPr/>
          <p:nvPr/>
        </p:nvSpPr>
        <p:spPr>
          <a:xfrm>
            <a:off x="1753475" y="4671775"/>
            <a:ext cx="5279700" cy="5334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539" name="Google Shape;539;p49"/>
          <p:cNvSpPr txBox="1"/>
          <p:nvPr>
            <p:ph idx="1" type="body"/>
          </p:nvPr>
        </p:nvSpPr>
        <p:spPr>
          <a:xfrm>
            <a:off x="492950" y="5516025"/>
            <a:ext cx="7029900" cy="8538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Char char="∗"/>
            </a:pPr>
            <a:r>
              <a:rPr lang="en"/>
              <a:t>Predicts value of GetById </a:t>
            </a:r>
            <a:endParaRPr/>
          </a:p>
        </p:txBody>
      </p:sp>
      <p:sp>
        <p:nvSpPr>
          <p:cNvPr id="540" name="Google Shape;540;p49"/>
          <p:cNvSpPr/>
          <p:nvPr/>
        </p:nvSpPr>
        <p:spPr>
          <a:xfrm>
            <a:off x="4910350" y="2875625"/>
            <a:ext cx="3048000" cy="936300"/>
          </a:xfrm>
          <a:prstGeom prst="ellipse">
            <a:avLst/>
          </a:prstGeom>
          <a:solidFill>
            <a:srgbClr val="FFFF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Same JSObject used with different offsets</a:t>
            </a:r>
            <a:endParaRPr>
              <a:latin typeface="Nanum Gothic"/>
              <a:ea typeface="Nanum Gothic"/>
              <a:cs typeface="Nanum Gothic"/>
              <a:sym typeface="Nanum Gothic"/>
            </a:endParaRPr>
          </a:p>
        </p:txBody>
      </p:sp>
      <p:cxnSp>
        <p:nvCxnSpPr>
          <p:cNvPr id="541" name="Google Shape;541;p49"/>
          <p:cNvCxnSpPr>
            <a:stCxn id="540" idx="4"/>
            <a:endCxn id="538" idx="0"/>
          </p:cNvCxnSpPr>
          <p:nvPr/>
        </p:nvCxnSpPr>
        <p:spPr>
          <a:xfrm flipH="1">
            <a:off x="4393450" y="3811925"/>
            <a:ext cx="2040900" cy="85980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50"/>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Vulnerability</a:t>
            </a:r>
            <a:endParaRPr/>
          </a:p>
        </p:txBody>
      </p:sp>
      <p:sp>
        <p:nvSpPr>
          <p:cNvPr id="547" name="Google Shape;547;p50"/>
          <p:cNvSpPr/>
          <p:nvPr/>
        </p:nvSpPr>
        <p:spPr>
          <a:xfrm>
            <a:off x="402775" y="4034800"/>
            <a:ext cx="8229600" cy="23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AbstractValue result</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a:t>
            </a:r>
            <a:r>
              <a:rPr b="1" lang="en" sz="1500">
                <a:solidFill>
                  <a:srgbClr val="800000"/>
                </a:solidFill>
                <a:highlight>
                  <a:srgbClr val="FFFFFF"/>
                </a:highlight>
              </a:rPr>
              <a:t>for</a:t>
            </a:r>
            <a:r>
              <a:rPr lang="en" sz="1500">
                <a:solidFill>
                  <a:schemeClr val="dk1"/>
                </a:solidFill>
                <a:highlight>
                  <a:srgbClr val="FFFFFF"/>
                </a:highlight>
              </a:rPr>
              <a:t> </a:t>
            </a:r>
            <a:r>
              <a:rPr lang="en" sz="1500">
                <a:solidFill>
                  <a:srgbClr val="808030"/>
                </a:solidFill>
                <a:highlight>
                  <a:srgbClr val="FFFFFF"/>
                </a:highlight>
              </a:rPr>
              <a:t>(</a:t>
            </a:r>
            <a:r>
              <a:rPr b="1" lang="en" sz="1500">
                <a:solidFill>
                  <a:srgbClr val="800000"/>
                </a:solidFill>
                <a:highlight>
                  <a:srgbClr val="FFFFFF"/>
                </a:highlight>
              </a:rPr>
              <a:t>unsigned</a:t>
            </a:r>
            <a:r>
              <a:rPr lang="en" sz="1500">
                <a:solidFill>
                  <a:schemeClr val="dk1"/>
                </a:solidFill>
                <a:highlight>
                  <a:srgbClr val="FFFFFF"/>
                </a:highlight>
              </a:rPr>
              <a:t> i </a:t>
            </a:r>
            <a:r>
              <a:rPr lang="en" sz="1500">
                <a:solidFill>
                  <a:srgbClr val="808030"/>
                </a:solidFill>
                <a:highlight>
                  <a:srgbClr val="FFFFFF"/>
                </a:highlight>
              </a:rPr>
              <a:t>=</a:t>
            </a:r>
            <a:r>
              <a:rPr lang="en" sz="1500">
                <a:solidFill>
                  <a:schemeClr val="dk1"/>
                </a:solidFill>
                <a:highlight>
                  <a:srgbClr val="FFFFFF"/>
                </a:highlight>
              </a:rPr>
              <a:t> status</a:t>
            </a:r>
            <a:r>
              <a:rPr lang="en" sz="1500">
                <a:solidFill>
                  <a:srgbClr val="808030"/>
                </a:solidFill>
                <a:highlight>
                  <a:srgbClr val="FFFFFF"/>
                </a:highlight>
              </a:rPr>
              <a:t>.</a:t>
            </a:r>
            <a:r>
              <a:rPr lang="en" sz="1500">
                <a:solidFill>
                  <a:schemeClr val="dk1"/>
                </a:solidFill>
                <a:highlight>
                  <a:srgbClr val="FFFFFF"/>
                </a:highlight>
              </a:rPr>
              <a:t>numVariants</a:t>
            </a:r>
            <a:r>
              <a:rPr lang="en" sz="1500">
                <a:solidFill>
                  <a:srgbClr val="808030"/>
                </a:solidFill>
                <a:highlight>
                  <a:srgbClr val="FFFFFF"/>
                </a:highlight>
              </a:rPr>
              <a:t>()</a:t>
            </a:r>
            <a:r>
              <a:rPr lang="en" sz="1500">
                <a:solidFill>
                  <a:srgbClr val="800080"/>
                </a:solidFill>
                <a:highlight>
                  <a:srgbClr val="FFFFFF"/>
                </a:highlight>
              </a:rPr>
              <a:t>;</a:t>
            </a:r>
            <a:r>
              <a:rPr lang="en" sz="1500">
                <a:solidFill>
                  <a:schemeClr val="dk1"/>
                </a:solidFill>
                <a:highlight>
                  <a:srgbClr val="FFFFFF"/>
                </a:highlight>
              </a:rPr>
              <a:t> i</a:t>
            </a:r>
            <a:r>
              <a:rPr lang="en" sz="1500">
                <a:solidFill>
                  <a:srgbClr val="808030"/>
                </a:solidFill>
                <a:highlight>
                  <a:srgbClr val="FFFFFF"/>
                </a:highlight>
              </a:rPr>
              <a:t>--</a:t>
            </a:r>
            <a:r>
              <a:rPr lang="en" sz="1500">
                <a:solidFill>
                  <a:srgbClr val="800080"/>
                </a:solidFill>
                <a:highlight>
                  <a:srgbClr val="FFFFFF"/>
                </a:highlight>
              </a:rPr>
              <a:t>;</a:t>
            </a:r>
            <a:r>
              <a:rPr lang="en" sz="1500">
                <a:solidFill>
                  <a:srgbClr val="808030"/>
                </a:solidFill>
                <a:highlight>
                  <a:srgbClr val="FFFFFF"/>
                </a:highlight>
              </a:rPr>
              <a:t>)</a:t>
            </a:r>
            <a:r>
              <a:rPr lang="en" sz="1500">
                <a:solidFill>
                  <a:schemeClr val="dk1"/>
                </a:solidFill>
                <a:highlight>
                  <a:srgbClr val="FFFFFF"/>
                </a:highlight>
              </a:rPr>
              <a:t> </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rgbClr val="80803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a:t>
            </a:r>
            <a:r>
              <a:rPr b="1" lang="en" sz="1500">
                <a:solidFill>
                  <a:srgbClr val="800000"/>
                </a:solidFill>
                <a:highlight>
                  <a:srgbClr val="FFFFFF"/>
                </a:highlight>
              </a:rPr>
              <a:t>const</a:t>
            </a:r>
            <a:r>
              <a:rPr lang="en" sz="1500">
                <a:solidFill>
                  <a:schemeClr val="dk1"/>
                </a:solidFill>
                <a:highlight>
                  <a:srgbClr val="FFFFFF"/>
                </a:highlight>
              </a:rPr>
              <a:t> </a:t>
            </a:r>
            <a:r>
              <a:rPr b="1" lang="en" sz="1500">
                <a:solidFill>
                  <a:srgbClr val="800000"/>
                </a:solidFill>
                <a:highlight>
                  <a:srgbClr val="FFFFFF"/>
                </a:highlight>
              </a:rPr>
              <a:t>auto</a:t>
            </a:r>
            <a:r>
              <a:rPr lang="en" sz="1500">
                <a:solidFill>
                  <a:srgbClr val="808030"/>
                </a:solidFill>
                <a:highlight>
                  <a:srgbClr val="FFFFFF"/>
                </a:highlight>
              </a:rPr>
              <a:t>&amp;</a:t>
            </a:r>
            <a:r>
              <a:rPr lang="en" sz="1500">
                <a:solidFill>
                  <a:schemeClr val="dk1"/>
                </a:solidFill>
                <a:highlight>
                  <a:srgbClr val="FFFFFF"/>
                </a:highlight>
              </a:rPr>
              <a:t> variant </a:t>
            </a:r>
            <a:r>
              <a:rPr lang="en" sz="1500">
                <a:solidFill>
                  <a:srgbClr val="808030"/>
                </a:solidFill>
                <a:highlight>
                  <a:srgbClr val="FFFFFF"/>
                </a:highlight>
              </a:rPr>
              <a:t>=</a:t>
            </a:r>
            <a:r>
              <a:rPr lang="en" sz="1500">
                <a:solidFill>
                  <a:schemeClr val="dk1"/>
                </a:solidFill>
                <a:highlight>
                  <a:srgbClr val="FFFFFF"/>
                </a:highlight>
              </a:rPr>
              <a:t> status</a:t>
            </a:r>
            <a:r>
              <a:rPr lang="en" sz="1500">
                <a:solidFill>
                  <a:srgbClr val="808030"/>
                </a:solidFill>
                <a:highlight>
                  <a:srgbClr val="FFFFFF"/>
                </a:highlight>
              </a:rPr>
              <a:t>[</a:t>
            </a:r>
            <a:r>
              <a:rPr lang="en" sz="1500">
                <a:solidFill>
                  <a:schemeClr val="dk1"/>
                </a:solidFill>
                <a:highlight>
                  <a:srgbClr val="FFFFFF"/>
                </a:highlight>
              </a:rPr>
              <a:t>i</a:t>
            </a:r>
            <a:r>
              <a:rPr lang="en" sz="1500">
                <a:solidFill>
                  <a:srgbClr val="808030"/>
                </a:solidFill>
                <a:highlight>
                  <a:srgbClr val="FFFFFF"/>
                </a:highlight>
              </a:rPr>
              <a:t>]</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result</a:t>
            </a:r>
            <a:r>
              <a:rPr lang="en" sz="1500">
                <a:solidFill>
                  <a:srgbClr val="808030"/>
                </a:solidFill>
                <a:highlight>
                  <a:srgbClr val="FFFFFF"/>
                </a:highlight>
              </a:rPr>
              <a:t>.</a:t>
            </a:r>
            <a:r>
              <a:rPr lang="en" sz="1500">
                <a:solidFill>
                  <a:srgbClr val="603000"/>
                </a:solidFill>
                <a:highlight>
                  <a:srgbClr val="FFFFFF"/>
                </a:highlight>
              </a:rPr>
              <a:t>merge</a:t>
            </a:r>
            <a:r>
              <a:rPr lang="en" sz="1500">
                <a:solidFill>
                  <a:srgbClr val="80803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m_graph</a:t>
            </a:r>
            <a:r>
              <a:rPr lang="en" sz="1500">
                <a:solidFill>
                  <a:srgbClr val="808030"/>
                </a:solidFill>
                <a:highlight>
                  <a:srgbClr val="FFFFFF"/>
                </a:highlight>
              </a:rPr>
              <a:t>.</a:t>
            </a:r>
            <a:r>
              <a:rPr lang="en" sz="1500">
                <a:solidFill>
                  <a:schemeClr val="dk1"/>
                </a:solidFill>
                <a:highlight>
                  <a:srgbClr val="FFFFFF"/>
                </a:highlight>
              </a:rPr>
              <a:t>inferredValueForProperty</a:t>
            </a:r>
            <a:r>
              <a:rPr lang="en" sz="1500">
                <a:solidFill>
                  <a:srgbClr val="80803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value</a:t>
            </a:r>
            <a:r>
              <a:rPr lang="en" sz="1500">
                <a:solidFill>
                  <a:srgbClr val="808030"/>
                </a:solidFill>
                <a:highlight>
                  <a:srgbClr val="FFFFFF"/>
                </a:highlight>
              </a:rPr>
              <a:t>,</a:t>
            </a:r>
            <a:r>
              <a:rPr lang="en" sz="1500">
                <a:solidFill>
                  <a:schemeClr val="dk1"/>
                </a:solidFill>
                <a:highlight>
                  <a:srgbClr val="FFFFFF"/>
                </a:highlight>
              </a:rPr>
              <a:t> status</a:t>
            </a:r>
            <a:r>
              <a:rPr lang="en" sz="1500">
                <a:solidFill>
                  <a:srgbClr val="808030"/>
                </a:solidFill>
                <a:highlight>
                  <a:srgbClr val="FFFFFF"/>
                </a:highlight>
              </a:rPr>
              <a:t>[</a:t>
            </a:r>
            <a:r>
              <a:rPr lang="en" sz="1500">
                <a:solidFill>
                  <a:schemeClr val="dk1"/>
                </a:solidFill>
                <a:highlight>
                  <a:srgbClr val="FFFFFF"/>
                </a:highlight>
              </a:rPr>
              <a:t>i</a:t>
            </a:r>
            <a:r>
              <a:rPr lang="en" sz="1500">
                <a:solidFill>
                  <a:srgbClr val="808030"/>
                </a:solidFill>
                <a:highlight>
                  <a:srgbClr val="FFFFFF"/>
                </a:highlight>
              </a:rPr>
              <a:t>].</a:t>
            </a:r>
            <a:r>
              <a:rPr lang="en" sz="1500">
                <a:solidFill>
                  <a:schemeClr val="dk1"/>
                </a:solidFill>
                <a:highlight>
                  <a:srgbClr val="FFFFFF"/>
                </a:highlight>
              </a:rPr>
              <a:t>offset</a:t>
            </a:r>
            <a:r>
              <a:rPr lang="en" sz="1500">
                <a:solidFill>
                  <a:srgbClr val="808030"/>
                </a:solidFill>
                <a:highlight>
                  <a:srgbClr val="FFFFFF"/>
                </a:highlight>
              </a:rPr>
              <a:t>(),</a:t>
            </a:r>
            <a:r>
              <a:rPr lang="en" sz="1500">
                <a:solidFill>
                  <a:schemeClr val="dk1"/>
                </a:solidFill>
                <a:highlight>
                  <a:srgbClr val="FFFFFF"/>
                </a:highlight>
              </a:rPr>
              <a:t> m_state</a:t>
            </a:r>
            <a:r>
              <a:rPr lang="en" sz="1500">
                <a:solidFill>
                  <a:srgbClr val="808030"/>
                </a:solidFill>
                <a:highlight>
                  <a:srgbClr val="FFFFFF"/>
                </a:highlight>
              </a:rPr>
              <a:t>.</a:t>
            </a:r>
            <a:r>
              <a:rPr lang="en" sz="1500">
                <a:solidFill>
                  <a:schemeClr val="dk1"/>
                </a:solidFill>
                <a:highlight>
                  <a:srgbClr val="FFFFFF"/>
                </a:highlight>
              </a:rPr>
              <a:t>structureClobberState</a:t>
            </a:r>
            <a:r>
              <a:rPr lang="en" sz="1500">
                <a:solidFill>
                  <a:srgbClr val="808030"/>
                </a:solidFill>
                <a:highlight>
                  <a:srgbClr val="FFFFFF"/>
                </a:highlight>
              </a:rPr>
              <a:t>()))</a:t>
            </a:r>
            <a:r>
              <a:rPr lang="en" sz="1500">
                <a:solidFill>
                  <a:srgbClr val="800080"/>
                </a:solidFill>
                <a:highlight>
                  <a:srgbClr val="FFFFFF"/>
                </a:highlight>
              </a:rPr>
              <a:t>;</a:t>
            </a:r>
            <a:r>
              <a:rPr lang="en" sz="1500">
                <a:solidFill>
                  <a:schemeClr val="dk1"/>
                </a:solidFill>
                <a:highlight>
                  <a:srgbClr val="FFFFFF"/>
                </a:highlight>
              </a:rPr>
              <a:t>                   </a:t>
            </a:r>
            <a:endParaRPr sz="1500">
              <a:solidFill>
                <a:schemeClr val="dk1"/>
              </a:solidFill>
              <a:highlight>
                <a:srgbClr val="FFFFFF"/>
              </a:highlight>
            </a:endParaRPr>
          </a:p>
          <a:p>
            <a:pPr indent="0" lvl="0" marL="0" rtl="0" algn="l">
              <a:spcBef>
                <a:spcPts val="0"/>
              </a:spcBef>
              <a:spcAft>
                <a:spcPts val="0"/>
              </a:spcAft>
              <a:buNone/>
            </a:pPr>
            <a:r>
              <a:t/>
            </a:r>
            <a:endParaRPr sz="1500">
              <a:latin typeface="Nanum Gothic"/>
              <a:ea typeface="Nanum Gothic"/>
              <a:cs typeface="Nanum Gothic"/>
              <a:sym typeface="Nanum Gothic"/>
            </a:endParaRPr>
          </a:p>
        </p:txBody>
      </p:sp>
      <p:sp>
        <p:nvSpPr>
          <p:cNvPr id="548" name="Google Shape;548;p50"/>
          <p:cNvSpPr txBox="1"/>
          <p:nvPr/>
        </p:nvSpPr>
        <p:spPr>
          <a:xfrm>
            <a:off x="5356675" y="1416925"/>
            <a:ext cx="36675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696969"/>
                </a:solidFill>
                <a:highlight>
                  <a:srgbClr val="FFFFFF"/>
                </a:highlight>
              </a:rPr>
              <a:t>// Structure S</a:t>
            </a:r>
            <a:endParaRPr sz="1500">
              <a:solidFill>
                <a:schemeClr val="dk1"/>
              </a:solidFill>
              <a:highlight>
                <a:srgbClr val="FFFFFF"/>
              </a:highlight>
            </a:endParaRPr>
          </a:p>
          <a:p>
            <a:pPr indent="0" lvl="0" marL="0" rtl="0" algn="l">
              <a:spcBef>
                <a:spcPts val="0"/>
              </a:spcBef>
              <a:spcAft>
                <a:spcPts val="0"/>
              </a:spcAft>
              <a:buNone/>
            </a:pPr>
            <a:r>
              <a:rPr b="1" lang="en" sz="1500">
                <a:solidFill>
                  <a:srgbClr val="800000"/>
                </a:solidFill>
                <a:highlight>
                  <a:srgbClr val="FFFFFF"/>
                </a:highlight>
              </a:rPr>
              <a:t>let</a:t>
            </a:r>
            <a:r>
              <a:rPr lang="en" sz="1500">
                <a:solidFill>
                  <a:schemeClr val="dk1"/>
                </a:solidFill>
                <a:highlight>
                  <a:srgbClr val="FFFFFF"/>
                </a:highlight>
              </a:rPr>
              <a:t> constobj </a:t>
            </a:r>
            <a:r>
              <a:rPr lang="en" sz="1500">
                <a:solidFill>
                  <a:srgbClr val="808030"/>
                </a:solidFill>
                <a:highlight>
                  <a:srgbClr val="FFFFFF"/>
                </a:highlight>
              </a:rPr>
              <a:t>=</a:t>
            </a:r>
            <a:r>
              <a:rPr lang="en" sz="1500">
                <a:solidFill>
                  <a:schemeClr val="dk1"/>
                </a:solidFill>
                <a:highlight>
                  <a:srgbClr val="FFFFFF"/>
                </a:highlight>
              </a:rPr>
              <a:t> </a:t>
            </a:r>
            <a:r>
              <a:rPr lang="en" sz="1500">
                <a:solidFill>
                  <a:srgbClr val="800080"/>
                </a:solidFill>
                <a:highlight>
                  <a:srgbClr val="FFFFFF"/>
                </a:highlight>
              </a:rPr>
              <a:t>{</a:t>
            </a:r>
            <a:r>
              <a:rPr lang="en" sz="1500">
                <a:solidFill>
                  <a:schemeClr val="dk1"/>
                </a:solidFill>
                <a:highlight>
                  <a:srgbClr val="FFFFFF"/>
                </a:highlight>
              </a:rPr>
              <a:t>value</a:t>
            </a:r>
            <a:r>
              <a:rPr lang="en" sz="1500">
                <a:solidFill>
                  <a:srgbClr val="800080"/>
                </a:solidFill>
                <a:highlight>
                  <a:srgbClr val="FFFFFF"/>
                </a:highlight>
              </a:rPr>
              <a:t>:</a:t>
            </a:r>
            <a:r>
              <a:rPr lang="en" sz="1500">
                <a:solidFill>
                  <a:schemeClr val="dk1"/>
                </a:solidFill>
                <a:highlight>
                  <a:srgbClr val="FFFFFF"/>
                </a:highlight>
              </a:rPr>
              <a:t> </a:t>
            </a:r>
            <a:r>
              <a:rPr lang="en" sz="1500">
                <a:solidFill>
                  <a:srgbClr val="008000"/>
                </a:solidFill>
                <a:highlight>
                  <a:srgbClr val="FFFFFF"/>
                </a:highlight>
              </a:rPr>
              <a:t>0x1337</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rPr lang="en" sz="1500">
                <a:solidFill>
                  <a:srgbClr val="696969"/>
                </a:solidFill>
                <a:highlight>
                  <a:srgbClr val="FFFFFF"/>
                </a:highlight>
              </a:rPr>
              <a:t>// Structure S1 --&gt; p1: 0 and p2: 1</a:t>
            </a:r>
            <a:endParaRPr sz="1500">
              <a:solidFill>
                <a:schemeClr val="dk1"/>
              </a:solidFill>
              <a:highlight>
                <a:srgbClr val="FFFFFF"/>
              </a:highlight>
            </a:endParaRPr>
          </a:p>
          <a:p>
            <a:pPr indent="0" lvl="0" marL="0" rtl="0" algn="l">
              <a:spcBef>
                <a:spcPts val="0"/>
              </a:spcBef>
              <a:spcAft>
                <a:spcPts val="0"/>
              </a:spcAft>
              <a:buNone/>
            </a:pPr>
            <a:r>
              <a:rPr b="1" lang="en" sz="1500">
                <a:solidFill>
                  <a:srgbClr val="800000"/>
                </a:solidFill>
                <a:highlight>
                  <a:srgbClr val="FFFFFF"/>
                </a:highlight>
              </a:rPr>
              <a:t>let</a:t>
            </a:r>
            <a:r>
              <a:rPr lang="en" sz="1500">
                <a:solidFill>
                  <a:schemeClr val="dk1"/>
                </a:solidFill>
                <a:highlight>
                  <a:srgbClr val="FFFFFF"/>
                </a:highlight>
              </a:rPr>
              <a:t> obj1 </a:t>
            </a:r>
            <a:r>
              <a:rPr lang="en" sz="1500">
                <a:solidFill>
                  <a:srgbClr val="808030"/>
                </a:solidFill>
                <a:highlight>
                  <a:srgbClr val="FFFFFF"/>
                </a:highlight>
              </a:rPr>
              <a:t>=</a:t>
            </a:r>
            <a:r>
              <a:rPr lang="en" sz="1500">
                <a:solidFill>
                  <a:schemeClr val="dk1"/>
                </a:solidFill>
                <a:highlight>
                  <a:srgbClr val="FFFFFF"/>
                </a:highlight>
              </a:rPr>
              <a:t> </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obj1</a:t>
            </a:r>
            <a:r>
              <a:rPr lang="en" sz="1500">
                <a:solidFill>
                  <a:srgbClr val="808030"/>
                </a:solidFill>
                <a:highlight>
                  <a:srgbClr val="FFFFFF"/>
                </a:highlight>
              </a:rPr>
              <a:t>.</a:t>
            </a:r>
            <a:r>
              <a:rPr lang="en" sz="1500">
                <a:solidFill>
                  <a:schemeClr val="dk1"/>
                </a:solidFill>
                <a:highlight>
                  <a:srgbClr val="FFFFFF"/>
                </a:highlight>
              </a:rPr>
              <a:t>p1 </a:t>
            </a:r>
            <a:r>
              <a:rPr lang="en" sz="1500">
                <a:solidFill>
                  <a:srgbClr val="808030"/>
                </a:solidFill>
                <a:highlight>
                  <a:srgbClr val="FFFFFF"/>
                </a:highlight>
              </a:rPr>
              <a:t>=</a:t>
            </a:r>
            <a:r>
              <a:rPr lang="en" sz="1500">
                <a:solidFill>
                  <a:schemeClr val="dk1"/>
                </a:solidFill>
                <a:highlight>
                  <a:srgbClr val="FFFFFF"/>
                </a:highlight>
              </a:rPr>
              <a:t> constobj</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obj1</a:t>
            </a:r>
            <a:r>
              <a:rPr lang="en" sz="1500">
                <a:solidFill>
                  <a:srgbClr val="808030"/>
                </a:solidFill>
                <a:highlight>
                  <a:srgbClr val="FFFFFF"/>
                </a:highlight>
              </a:rPr>
              <a:t>.</a:t>
            </a:r>
            <a:r>
              <a:rPr lang="en" sz="1500">
                <a:solidFill>
                  <a:schemeClr val="dk1"/>
                </a:solidFill>
                <a:highlight>
                  <a:srgbClr val="FFFFFF"/>
                </a:highlight>
              </a:rPr>
              <a:t>p2 </a:t>
            </a:r>
            <a:r>
              <a:rPr lang="en" sz="1500">
                <a:solidFill>
                  <a:srgbClr val="808030"/>
                </a:solidFill>
                <a:highlight>
                  <a:srgbClr val="FFFFFF"/>
                </a:highlight>
              </a:rPr>
              <a:t>=</a:t>
            </a:r>
            <a:r>
              <a:rPr lang="en" sz="1500">
                <a:solidFill>
                  <a:schemeClr val="dk1"/>
                </a:solidFill>
                <a:highlight>
                  <a:srgbClr val="FFFFFF"/>
                </a:highlight>
              </a:rPr>
              <a:t> constobj</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rPr lang="en" sz="1500">
                <a:solidFill>
                  <a:srgbClr val="80803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access_object</a:t>
            </a:r>
            <a:r>
              <a:rPr lang="en" sz="1500">
                <a:solidFill>
                  <a:srgbClr val="808030"/>
                </a:solidFill>
                <a:highlight>
                  <a:srgbClr val="FFFFFF"/>
                </a:highlight>
              </a:rPr>
              <a:t>.</a:t>
            </a:r>
            <a:r>
              <a:rPr lang="en" sz="1500">
                <a:solidFill>
                  <a:schemeClr val="dk1"/>
                </a:solidFill>
                <a:highlight>
                  <a:srgbClr val="FFFFFF"/>
                </a:highlight>
              </a:rPr>
              <a:t>p1</a:t>
            </a:r>
            <a:endParaRPr sz="15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t/>
            </a:r>
            <a:endParaRPr sz="1500">
              <a:solidFill>
                <a:schemeClr val="dk1"/>
              </a:solidFill>
              <a:highlight>
                <a:srgbClr val="FFFFFF"/>
              </a:highlight>
            </a:endParaRPr>
          </a:p>
          <a:p>
            <a:pPr indent="0" lvl="0" marL="0" rtl="0" algn="l">
              <a:spcBef>
                <a:spcPts val="0"/>
              </a:spcBef>
              <a:spcAft>
                <a:spcPts val="0"/>
              </a:spcAft>
              <a:buNone/>
            </a:pPr>
            <a:r>
              <a:t/>
            </a:r>
            <a:endParaRPr sz="1800">
              <a:solidFill>
                <a:schemeClr val="dk1"/>
              </a:solidFill>
              <a:latin typeface="Nanum Gothic"/>
              <a:ea typeface="Nanum Gothic"/>
              <a:cs typeface="Nanum Gothic"/>
              <a:sym typeface="Nanum Gothic"/>
            </a:endParaRPr>
          </a:p>
        </p:txBody>
      </p:sp>
      <p:sp>
        <p:nvSpPr>
          <p:cNvPr id="549" name="Google Shape;549;p50"/>
          <p:cNvSpPr/>
          <p:nvPr/>
        </p:nvSpPr>
        <p:spPr>
          <a:xfrm>
            <a:off x="5421950" y="3670225"/>
            <a:ext cx="1534800" cy="5334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550" name="Google Shape;550;p50"/>
          <p:cNvSpPr txBox="1"/>
          <p:nvPr>
            <p:ph idx="1" type="body"/>
          </p:nvPr>
        </p:nvSpPr>
        <p:spPr>
          <a:xfrm>
            <a:off x="590925" y="1416925"/>
            <a:ext cx="3459600" cy="22533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Char char="∗"/>
            </a:pPr>
            <a:r>
              <a:rPr lang="en"/>
              <a:t>AbstractValue(access_obj)</a:t>
            </a:r>
            <a:endParaRPr/>
          </a:p>
          <a:p>
            <a:pPr indent="-323850" lvl="1" marL="914400" rtl="0" algn="l">
              <a:spcBef>
                <a:spcPts val="0"/>
              </a:spcBef>
              <a:spcAft>
                <a:spcPts val="0"/>
              </a:spcAft>
              <a:buSzPts val="1500"/>
              <a:buChar char="∗"/>
            </a:pPr>
            <a:r>
              <a:rPr lang="en"/>
              <a:t>Structures: </a:t>
            </a:r>
            <a:endParaRPr/>
          </a:p>
          <a:p>
            <a:pPr indent="-323850" lvl="2" marL="1371600" rtl="0" algn="l">
              <a:spcBef>
                <a:spcPts val="0"/>
              </a:spcBef>
              <a:spcAft>
                <a:spcPts val="0"/>
              </a:spcAft>
              <a:buSzPts val="1500"/>
              <a:buChar char="∗"/>
            </a:pPr>
            <a:r>
              <a:rPr lang="en"/>
              <a:t>S1 → p1: 0</a:t>
            </a:r>
            <a:endParaRPr/>
          </a:p>
          <a:p>
            <a:pPr indent="-323850" lvl="2" marL="1371600" rtl="0" algn="l">
              <a:spcBef>
                <a:spcPts val="0"/>
              </a:spcBef>
              <a:spcAft>
                <a:spcPts val="0"/>
              </a:spcAft>
              <a:buSzPts val="1500"/>
              <a:buChar char="∗"/>
            </a:pPr>
            <a:r>
              <a:rPr lang="en"/>
              <a:t>S2 → p1: 1</a:t>
            </a:r>
            <a:endParaRPr/>
          </a:p>
          <a:p>
            <a:pPr indent="-323850" lvl="1" marL="914400" rtl="0" algn="l">
              <a:spcBef>
                <a:spcPts val="0"/>
              </a:spcBef>
              <a:spcAft>
                <a:spcPts val="0"/>
              </a:spcAft>
              <a:buSzPts val="1500"/>
              <a:buChar char="∗"/>
            </a:pPr>
            <a:r>
              <a:rPr lang="en"/>
              <a:t>Value:</a:t>
            </a:r>
            <a:endParaRPr/>
          </a:p>
          <a:p>
            <a:pPr indent="-323850" lvl="2" marL="1371600" rtl="0" algn="l">
              <a:spcBef>
                <a:spcPts val="0"/>
              </a:spcBef>
              <a:spcAft>
                <a:spcPts val="0"/>
              </a:spcAft>
              <a:buSzPts val="1500"/>
              <a:buChar char="∗"/>
            </a:pPr>
            <a:r>
              <a:rPr lang="en"/>
              <a:t>obj1</a:t>
            </a:r>
            <a:endParaRPr/>
          </a:p>
        </p:txBody>
      </p:sp>
      <p:cxnSp>
        <p:nvCxnSpPr>
          <p:cNvPr id="551" name="Google Shape;551;p50"/>
          <p:cNvCxnSpPr>
            <a:endCxn id="550" idx="3"/>
          </p:cNvCxnSpPr>
          <p:nvPr/>
        </p:nvCxnSpPr>
        <p:spPr>
          <a:xfrm rot="10800000">
            <a:off x="4050525" y="2543575"/>
            <a:ext cx="1371600" cy="1388100"/>
          </a:xfrm>
          <a:prstGeom prst="straightConnector1">
            <a:avLst/>
          </a:prstGeom>
          <a:noFill/>
          <a:ln cap="flat" cmpd="sng" w="38100">
            <a:solidFill>
              <a:srgbClr val="FF0000"/>
            </a:solidFill>
            <a:prstDash val="solid"/>
            <a:round/>
            <a:headEnd len="med" w="med" type="none"/>
            <a:tailEnd len="med" w="med" type="triangle"/>
          </a:ln>
        </p:spPr>
      </p:cxnSp>
      <p:sp>
        <p:nvSpPr>
          <p:cNvPr id="552" name="Google Shape;552;p50"/>
          <p:cNvSpPr/>
          <p:nvPr/>
        </p:nvSpPr>
        <p:spPr>
          <a:xfrm>
            <a:off x="4877175" y="4470488"/>
            <a:ext cx="3037200" cy="698100"/>
          </a:xfrm>
          <a:prstGeom prst="ellipse">
            <a:avLst/>
          </a:prstGeom>
          <a:solidFill>
            <a:srgbClr val="FFFF00"/>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GetProperty(obj1, 0)</a:t>
            </a:r>
            <a:endParaRPr>
              <a:latin typeface="Nanum Gothic"/>
              <a:ea typeface="Nanum Gothic"/>
              <a:cs typeface="Nanum Gothic"/>
              <a:sym typeface="Nanum Gothic"/>
            </a:endParaRPr>
          </a:p>
        </p:txBody>
      </p:sp>
      <p:sp>
        <p:nvSpPr>
          <p:cNvPr id="553" name="Google Shape;553;p50"/>
          <p:cNvSpPr/>
          <p:nvPr/>
        </p:nvSpPr>
        <p:spPr>
          <a:xfrm>
            <a:off x="1699075" y="5707425"/>
            <a:ext cx="5203500" cy="698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cxnSp>
        <p:nvCxnSpPr>
          <p:cNvPr id="554" name="Google Shape;554;p50"/>
          <p:cNvCxnSpPr>
            <a:stCxn id="552" idx="4"/>
            <a:endCxn id="553" idx="0"/>
          </p:cNvCxnSpPr>
          <p:nvPr/>
        </p:nvCxnSpPr>
        <p:spPr>
          <a:xfrm flipH="1">
            <a:off x="4300875" y="5168588"/>
            <a:ext cx="2094900" cy="538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51"/>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Vulnerability</a:t>
            </a:r>
            <a:endParaRPr/>
          </a:p>
        </p:txBody>
      </p:sp>
      <p:sp>
        <p:nvSpPr>
          <p:cNvPr id="560" name="Google Shape;560;p51"/>
          <p:cNvSpPr/>
          <p:nvPr/>
        </p:nvSpPr>
        <p:spPr>
          <a:xfrm>
            <a:off x="402775" y="4034800"/>
            <a:ext cx="8229600" cy="23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AbstractValue result</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a:t>
            </a:r>
            <a:r>
              <a:rPr b="1" lang="en" sz="1500">
                <a:solidFill>
                  <a:srgbClr val="800000"/>
                </a:solidFill>
                <a:highlight>
                  <a:srgbClr val="FFFFFF"/>
                </a:highlight>
              </a:rPr>
              <a:t>for</a:t>
            </a:r>
            <a:r>
              <a:rPr lang="en" sz="1500">
                <a:solidFill>
                  <a:schemeClr val="dk1"/>
                </a:solidFill>
                <a:highlight>
                  <a:srgbClr val="FFFFFF"/>
                </a:highlight>
              </a:rPr>
              <a:t> </a:t>
            </a:r>
            <a:r>
              <a:rPr lang="en" sz="1500">
                <a:solidFill>
                  <a:srgbClr val="808030"/>
                </a:solidFill>
                <a:highlight>
                  <a:srgbClr val="FFFFFF"/>
                </a:highlight>
              </a:rPr>
              <a:t>(</a:t>
            </a:r>
            <a:r>
              <a:rPr b="1" lang="en" sz="1500">
                <a:solidFill>
                  <a:srgbClr val="800000"/>
                </a:solidFill>
                <a:highlight>
                  <a:srgbClr val="FFFFFF"/>
                </a:highlight>
              </a:rPr>
              <a:t>unsigned</a:t>
            </a:r>
            <a:r>
              <a:rPr lang="en" sz="1500">
                <a:solidFill>
                  <a:schemeClr val="dk1"/>
                </a:solidFill>
                <a:highlight>
                  <a:srgbClr val="FFFFFF"/>
                </a:highlight>
              </a:rPr>
              <a:t> i </a:t>
            </a:r>
            <a:r>
              <a:rPr lang="en" sz="1500">
                <a:solidFill>
                  <a:srgbClr val="808030"/>
                </a:solidFill>
                <a:highlight>
                  <a:srgbClr val="FFFFFF"/>
                </a:highlight>
              </a:rPr>
              <a:t>=</a:t>
            </a:r>
            <a:r>
              <a:rPr lang="en" sz="1500">
                <a:solidFill>
                  <a:schemeClr val="dk1"/>
                </a:solidFill>
                <a:highlight>
                  <a:srgbClr val="FFFFFF"/>
                </a:highlight>
              </a:rPr>
              <a:t> status</a:t>
            </a:r>
            <a:r>
              <a:rPr lang="en" sz="1500">
                <a:solidFill>
                  <a:srgbClr val="808030"/>
                </a:solidFill>
                <a:highlight>
                  <a:srgbClr val="FFFFFF"/>
                </a:highlight>
              </a:rPr>
              <a:t>.</a:t>
            </a:r>
            <a:r>
              <a:rPr lang="en" sz="1500">
                <a:solidFill>
                  <a:schemeClr val="dk1"/>
                </a:solidFill>
                <a:highlight>
                  <a:srgbClr val="FFFFFF"/>
                </a:highlight>
              </a:rPr>
              <a:t>numVariants</a:t>
            </a:r>
            <a:r>
              <a:rPr lang="en" sz="1500">
                <a:solidFill>
                  <a:srgbClr val="808030"/>
                </a:solidFill>
                <a:highlight>
                  <a:srgbClr val="FFFFFF"/>
                </a:highlight>
              </a:rPr>
              <a:t>()</a:t>
            </a:r>
            <a:r>
              <a:rPr lang="en" sz="1500">
                <a:solidFill>
                  <a:srgbClr val="800080"/>
                </a:solidFill>
                <a:highlight>
                  <a:srgbClr val="FFFFFF"/>
                </a:highlight>
              </a:rPr>
              <a:t>;</a:t>
            </a:r>
            <a:r>
              <a:rPr lang="en" sz="1500">
                <a:solidFill>
                  <a:schemeClr val="dk1"/>
                </a:solidFill>
                <a:highlight>
                  <a:srgbClr val="FFFFFF"/>
                </a:highlight>
              </a:rPr>
              <a:t> i</a:t>
            </a:r>
            <a:r>
              <a:rPr lang="en" sz="1500">
                <a:solidFill>
                  <a:srgbClr val="808030"/>
                </a:solidFill>
                <a:highlight>
                  <a:srgbClr val="FFFFFF"/>
                </a:highlight>
              </a:rPr>
              <a:t>--</a:t>
            </a:r>
            <a:r>
              <a:rPr lang="en" sz="1500">
                <a:solidFill>
                  <a:srgbClr val="800080"/>
                </a:solidFill>
                <a:highlight>
                  <a:srgbClr val="FFFFFF"/>
                </a:highlight>
              </a:rPr>
              <a:t>;</a:t>
            </a:r>
            <a:r>
              <a:rPr lang="en" sz="1500">
                <a:solidFill>
                  <a:srgbClr val="808030"/>
                </a:solidFill>
                <a:highlight>
                  <a:srgbClr val="FFFFFF"/>
                </a:highlight>
              </a:rPr>
              <a:t>)</a:t>
            </a:r>
            <a:r>
              <a:rPr lang="en" sz="1500">
                <a:solidFill>
                  <a:schemeClr val="dk1"/>
                </a:solidFill>
                <a:highlight>
                  <a:srgbClr val="FFFFFF"/>
                </a:highlight>
              </a:rPr>
              <a:t> </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rgbClr val="80803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a:t>
            </a:r>
            <a:r>
              <a:rPr b="1" lang="en" sz="1500">
                <a:solidFill>
                  <a:srgbClr val="800000"/>
                </a:solidFill>
                <a:highlight>
                  <a:srgbClr val="FFFFFF"/>
                </a:highlight>
              </a:rPr>
              <a:t>const</a:t>
            </a:r>
            <a:r>
              <a:rPr lang="en" sz="1500">
                <a:solidFill>
                  <a:schemeClr val="dk1"/>
                </a:solidFill>
                <a:highlight>
                  <a:srgbClr val="FFFFFF"/>
                </a:highlight>
              </a:rPr>
              <a:t> </a:t>
            </a:r>
            <a:r>
              <a:rPr b="1" lang="en" sz="1500">
                <a:solidFill>
                  <a:srgbClr val="800000"/>
                </a:solidFill>
                <a:highlight>
                  <a:srgbClr val="FFFFFF"/>
                </a:highlight>
              </a:rPr>
              <a:t>auto</a:t>
            </a:r>
            <a:r>
              <a:rPr lang="en" sz="1500">
                <a:solidFill>
                  <a:srgbClr val="808030"/>
                </a:solidFill>
                <a:highlight>
                  <a:srgbClr val="FFFFFF"/>
                </a:highlight>
              </a:rPr>
              <a:t>&amp;</a:t>
            </a:r>
            <a:r>
              <a:rPr lang="en" sz="1500">
                <a:solidFill>
                  <a:schemeClr val="dk1"/>
                </a:solidFill>
                <a:highlight>
                  <a:srgbClr val="FFFFFF"/>
                </a:highlight>
              </a:rPr>
              <a:t> variant </a:t>
            </a:r>
            <a:r>
              <a:rPr lang="en" sz="1500">
                <a:solidFill>
                  <a:srgbClr val="808030"/>
                </a:solidFill>
                <a:highlight>
                  <a:srgbClr val="FFFFFF"/>
                </a:highlight>
              </a:rPr>
              <a:t>=</a:t>
            </a:r>
            <a:r>
              <a:rPr lang="en" sz="1500">
                <a:solidFill>
                  <a:schemeClr val="dk1"/>
                </a:solidFill>
                <a:highlight>
                  <a:srgbClr val="FFFFFF"/>
                </a:highlight>
              </a:rPr>
              <a:t> status</a:t>
            </a:r>
            <a:r>
              <a:rPr lang="en" sz="1500">
                <a:solidFill>
                  <a:srgbClr val="808030"/>
                </a:solidFill>
                <a:highlight>
                  <a:srgbClr val="FFFFFF"/>
                </a:highlight>
              </a:rPr>
              <a:t>[</a:t>
            </a:r>
            <a:r>
              <a:rPr lang="en" sz="1500">
                <a:solidFill>
                  <a:schemeClr val="dk1"/>
                </a:solidFill>
                <a:highlight>
                  <a:srgbClr val="FFFFFF"/>
                </a:highlight>
              </a:rPr>
              <a:t>i</a:t>
            </a:r>
            <a:r>
              <a:rPr lang="en" sz="1500">
                <a:solidFill>
                  <a:srgbClr val="808030"/>
                </a:solidFill>
                <a:highlight>
                  <a:srgbClr val="FFFFFF"/>
                </a:highlight>
              </a:rPr>
              <a:t>]</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result</a:t>
            </a:r>
            <a:r>
              <a:rPr lang="en" sz="1500">
                <a:solidFill>
                  <a:srgbClr val="808030"/>
                </a:solidFill>
                <a:highlight>
                  <a:srgbClr val="FFFFFF"/>
                </a:highlight>
              </a:rPr>
              <a:t>.</a:t>
            </a:r>
            <a:r>
              <a:rPr lang="en" sz="1500">
                <a:solidFill>
                  <a:srgbClr val="603000"/>
                </a:solidFill>
                <a:highlight>
                  <a:srgbClr val="FFFFFF"/>
                </a:highlight>
              </a:rPr>
              <a:t>merge</a:t>
            </a:r>
            <a:r>
              <a:rPr lang="en" sz="1500">
                <a:solidFill>
                  <a:srgbClr val="80803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m_graph</a:t>
            </a:r>
            <a:r>
              <a:rPr lang="en" sz="1500">
                <a:solidFill>
                  <a:srgbClr val="808030"/>
                </a:solidFill>
                <a:highlight>
                  <a:srgbClr val="FFFFFF"/>
                </a:highlight>
              </a:rPr>
              <a:t>.</a:t>
            </a:r>
            <a:r>
              <a:rPr lang="en" sz="1500">
                <a:solidFill>
                  <a:schemeClr val="dk1"/>
                </a:solidFill>
                <a:highlight>
                  <a:srgbClr val="FFFFFF"/>
                </a:highlight>
              </a:rPr>
              <a:t>inferredValueForProperty</a:t>
            </a:r>
            <a:r>
              <a:rPr lang="en" sz="1500">
                <a:solidFill>
                  <a:srgbClr val="80803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value</a:t>
            </a:r>
            <a:r>
              <a:rPr lang="en" sz="1500">
                <a:solidFill>
                  <a:srgbClr val="808030"/>
                </a:solidFill>
                <a:highlight>
                  <a:srgbClr val="FFFFFF"/>
                </a:highlight>
              </a:rPr>
              <a:t>,</a:t>
            </a:r>
            <a:r>
              <a:rPr lang="en" sz="1500">
                <a:solidFill>
                  <a:schemeClr val="dk1"/>
                </a:solidFill>
                <a:highlight>
                  <a:srgbClr val="FFFFFF"/>
                </a:highlight>
              </a:rPr>
              <a:t> status</a:t>
            </a:r>
            <a:r>
              <a:rPr lang="en" sz="1500">
                <a:solidFill>
                  <a:srgbClr val="808030"/>
                </a:solidFill>
                <a:highlight>
                  <a:srgbClr val="FFFFFF"/>
                </a:highlight>
              </a:rPr>
              <a:t>[</a:t>
            </a:r>
            <a:r>
              <a:rPr lang="en" sz="1500">
                <a:solidFill>
                  <a:schemeClr val="dk1"/>
                </a:solidFill>
                <a:highlight>
                  <a:srgbClr val="FFFFFF"/>
                </a:highlight>
              </a:rPr>
              <a:t>i</a:t>
            </a:r>
            <a:r>
              <a:rPr lang="en" sz="1500">
                <a:solidFill>
                  <a:srgbClr val="808030"/>
                </a:solidFill>
                <a:highlight>
                  <a:srgbClr val="FFFFFF"/>
                </a:highlight>
              </a:rPr>
              <a:t>].</a:t>
            </a:r>
            <a:r>
              <a:rPr lang="en" sz="1500">
                <a:solidFill>
                  <a:schemeClr val="dk1"/>
                </a:solidFill>
                <a:highlight>
                  <a:srgbClr val="FFFFFF"/>
                </a:highlight>
              </a:rPr>
              <a:t>offset</a:t>
            </a:r>
            <a:r>
              <a:rPr lang="en" sz="1500">
                <a:solidFill>
                  <a:srgbClr val="808030"/>
                </a:solidFill>
                <a:highlight>
                  <a:srgbClr val="FFFFFF"/>
                </a:highlight>
              </a:rPr>
              <a:t>(),</a:t>
            </a:r>
            <a:r>
              <a:rPr lang="en" sz="1500">
                <a:solidFill>
                  <a:schemeClr val="dk1"/>
                </a:solidFill>
                <a:highlight>
                  <a:srgbClr val="FFFFFF"/>
                </a:highlight>
              </a:rPr>
              <a:t> m_state</a:t>
            </a:r>
            <a:r>
              <a:rPr lang="en" sz="1500">
                <a:solidFill>
                  <a:srgbClr val="808030"/>
                </a:solidFill>
                <a:highlight>
                  <a:srgbClr val="FFFFFF"/>
                </a:highlight>
              </a:rPr>
              <a:t>.</a:t>
            </a:r>
            <a:r>
              <a:rPr lang="en" sz="1500">
                <a:solidFill>
                  <a:schemeClr val="dk1"/>
                </a:solidFill>
                <a:highlight>
                  <a:srgbClr val="FFFFFF"/>
                </a:highlight>
              </a:rPr>
              <a:t>structureClobberState</a:t>
            </a:r>
            <a:r>
              <a:rPr lang="en" sz="1500">
                <a:solidFill>
                  <a:srgbClr val="808030"/>
                </a:solidFill>
                <a:highlight>
                  <a:srgbClr val="FFFFFF"/>
                </a:highlight>
              </a:rPr>
              <a:t>()))</a:t>
            </a:r>
            <a:r>
              <a:rPr lang="en" sz="1500">
                <a:solidFill>
                  <a:srgbClr val="800080"/>
                </a:solidFill>
                <a:highlight>
                  <a:srgbClr val="FFFFFF"/>
                </a:highlight>
              </a:rPr>
              <a:t>;</a:t>
            </a:r>
            <a:r>
              <a:rPr lang="en" sz="1500">
                <a:solidFill>
                  <a:schemeClr val="dk1"/>
                </a:solidFill>
                <a:highlight>
                  <a:srgbClr val="FFFFFF"/>
                </a:highlight>
              </a:rPr>
              <a:t>                   </a:t>
            </a:r>
            <a:endParaRPr sz="1500">
              <a:solidFill>
                <a:schemeClr val="dk1"/>
              </a:solidFill>
              <a:highlight>
                <a:srgbClr val="FFFFFF"/>
              </a:highlight>
            </a:endParaRPr>
          </a:p>
          <a:p>
            <a:pPr indent="0" lvl="0" marL="0" rtl="0" algn="l">
              <a:spcBef>
                <a:spcPts val="0"/>
              </a:spcBef>
              <a:spcAft>
                <a:spcPts val="0"/>
              </a:spcAft>
              <a:buNone/>
            </a:pPr>
            <a:r>
              <a:t/>
            </a:r>
            <a:endParaRPr sz="1500">
              <a:latin typeface="Nanum Gothic"/>
              <a:ea typeface="Nanum Gothic"/>
              <a:cs typeface="Nanum Gothic"/>
              <a:sym typeface="Nanum Gothic"/>
            </a:endParaRPr>
          </a:p>
        </p:txBody>
      </p:sp>
      <p:sp>
        <p:nvSpPr>
          <p:cNvPr id="561" name="Google Shape;561;p51"/>
          <p:cNvSpPr/>
          <p:nvPr/>
        </p:nvSpPr>
        <p:spPr>
          <a:xfrm>
            <a:off x="5421950" y="3670225"/>
            <a:ext cx="1534800" cy="5334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562" name="Google Shape;562;p51"/>
          <p:cNvSpPr txBox="1"/>
          <p:nvPr/>
        </p:nvSpPr>
        <p:spPr>
          <a:xfrm>
            <a:off x="5356675" y="1416925"/>
            <a:ext cx="36675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696969"/>
                </a:solidFill>
                <a:highlight>
                  <a:srgbClr val="FFFFFF"/>
                </a:highlight>
              </a:rPr>
              <a:t>// Structure S</a:t>
            </a:r>
            <a:endParaRPr sz="1500">
              <a:solidFill>
                <a:schemeClr val="dk1"/>
              </a:solidFill>
              <a:highlight>
                <a:srgbClr val="FFFFFF"/>
              </a:highlight>
            </a:endParaRPr>
          </a:p>
          <a:p>
            <a:pPr indent="0" lvl="0" marL="0" rtl="0" algn="l">
              <a:spcBef>
                <a:spcPts val="0"/>
              </a:spcBef>
              <a:spcAft>
                <a:spcPts val="0"/>
              </a:spcAft>
              <a:buNone/>
            </a:pPr>
            <a:r>
              <a:rPr b="1" lang="en" sz="1500">
                <a:solidFill>
                  <a:srgbClr val="800000"/>
                </a:solidFill>
                <a:highlight>
                  <a:srgbClr val="FFFFFF"/>
                </a:highlight>
              </a:rPr>
              <a:t>let</a:t>
            </a:r>
            <a:r>
              <a:rPr lang="en" sz="1500">
                <a:solidFill>
                  <a:schemeClr val="dk1"/>
                </a:solidFill>
                <a:highlight>
                  <a:srgbClr val="FFFFFF"/>
                </a:highlight>
              </a:rPr>
              <a:t> constobj </a:t>
            </a:r>
            <a:r>
              <a:rPr lang="en" sz="1500">
                <a:solidFill>
                  <a:srgbClr val="808030"/>
                </a:solidFill>
                <a:highlight>
                  <a:srgbClr val="FFFFFF"/>
                </a:highlight>
              </a:rPr>
              <a:t>=</a:t>
            </a:r>
            <a:r>
              <a:rPr lang="en" sz="1500">
                <a:solidFill>
                  <a:schemeClr val="dk1"/>
                </a:solidFill>
                <a:highlight>
                  <a:srgbClr val="FFFFFF"/>
                </a:highlight>
              </a:rPr>
              <a:t> </a:t>
            </a:r>
            <a:r>
              <a:rPr lang="en" sz="1500">
                <a:solidFill>
                  <a:srgbClr val="800080"/>
                </a:solidFill>
                <a:highlight>
                  <a:srgbClr val="FFFFFF"/>
                </a:highlight>
              </a:rPr>
              <a:t>{</a:t>
            </a:r>
            <a:r>
              <a:rPr lang="en" sz="1500">
                <a:solidFill>
                  <a:schemeClr val="dk1"/>
                </a:solidFill>
                <a:highlight>
                  <a:srgbClr val="FFFFFF"/>
                </a:highlight>
              </a:rPr>
              <a:t>value</a:t>
            </a:r>
            <a:r>
              <a:rPr lang="en" sz="1500">
                <a:solidFill>
                  <a:srgbClr val="800080"/>
                </a:solidFill>
                <a:highlight>
                  <a:srgbClr val="FFFFFF"/>
                </a:highlight>
              </a:rPr>
              <a:t>:</a:t>
            </a:r>
            <a:r>
              <a:rPr lang="en" sz="1500">
                <a:solidFill>
                  <a:schemeClr val="dk1"/>
                </a:solidFill>
                <a:highlight>
                  <a:srgbClr val="FFFFFF"/>
                </a:highlight>
              </a:rPr>
              <a:t> </a:t>
            </a:r>
            <a:r>
              <a:rPr lang="en" sz="1500">
                <a:solidFill>
                  <a:srgbClr val="008000"/>
                </a:solidFill>
                <a:highlight>
                  <a:srgbClr val="FFFFFF"/>
                </a:highlight>
              </a:rPr>
              <a:t>0x1337</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rPr lang="en" sz="1500">
                <a:solidFill>
                  <a:srgbClr val="696969"/>
                </a:solidFill>
                <a:highlight>
                  <a:srgbClr val="FFFFFF"/>
                </a:highlight>
              </a:rPr>
              <a:t>// Structure S1 --&gt; p1: 0 and p2: 1</a:t>
            </a:r>
            <a:endParaRPr sz="1500">
              <a:solidFill>
                <a:schemeClr val="dk1"/>
              </a:solidFill>
              <a:highlight>
                <a:srgbClr val="FFFFFF"/>
              </a:highlight>
            </a:endParaRPr>
          </a:p>
          <a:p>
            <a:pPr indent="0" lvl="0" marL="0" rtl="0" algn="l">
              <a:spcBef>
                <a:spcPts val="0"/>
              </a:spcBef>
              <a:spcAft>
                <a:spcPts val="0"/>
              </a:spcAft>
              <a:buNone/>
            </a:pPr>
            <a:r>
              <a:rPr b="1" lang="en" sz="1500">
                <a:solidFill>
                  <a:srgbClr val="800000"/>
                </a:solidFill>
                <a:highlight>
                  <a:srgbClr val="FFFFFF"/>
                </a:highlight>
              </a:rPr>
              <a:t>let</a:t>
            </a:r>
            <a:r>
              <a:rPr lang="en" sz="1500">
                <a:solidFill>
                  <a:schemeClr val="dk1"/>
                </a:solidFill>
                <a:highlight>
                  <a:srgbClr val="FFFFFF"/>
                </a:highlight>
              </a:rPr>
              <a:t> obj1 </a:t>
            </a:r>
            <a:r>
              <a:rPr lang="en" sz="1500">
                <a:solidFill>
                  <a:srgbClr val="808030"/>
                </a:solidFill>
                <a:highlight>
                  <a:srgbClr val="FFFFFF"/>
                </a:highlight>
              </a:rPr>
              <a:t>=</a:t>
            </a:r>
            <a:r>
              <a:rPr lang="en" sz="1500">
                <a:solidFill>
                  <a:schemeClr val="dk1"/>
                </a:solidFill>
                <a:highlight>
                  <a:srgbClr val="FFFFFF"/>
                </a:highlight>
              </a:rPr>
              <a:t> </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obj1</a:t>
            </a:r>
            <a:r>
              <a:rPr lang="en" sz="1500">
                <a:solidFill>
                  <a:srgbClr val="808030"/>
                </a:solidFill>
                <a:highlight>
                  <a:srgbClr val="FFFFFF"/>
                </a:highlight>
              </a:rPr>
              <a:t>.</a:t>
            </a:r>
            <a:r>
              <a:rPr lang="en" sz="1500">
                <a:solidFill>
                  <a:schemeClr val="dk1"/>
                </a:solidFill>
                <a:highlight>
                  <a:srgbClr val="FFFFFF"/>
                </a:highlight>
              </a:rPr>
              <a:t>p1 </a:t>
            </a:r>
            <a:r>
              <a:rPr lang="en" sz="1500">
                <a:solidFill>
                  <a:srgbClr val="808030"/>
                </a:solidFill>
                <a:highlight>
                  <a:srgbClr val="FFFFFF"/>
                </a:highlight>
              </a:rPr>
              <a:t>=</a:t>
            </a:r>
            <a:r>
              <a:rPr lang="en" sz="1500">
                <a:solidFill>
                  <a:schemeClr val="dk1"/>
                </a:solidFill>
                <a:highlight>
                  <a:srgbClr val="FFFFFF"/>
                </a:highlight>
              </a:rPr>
              <a:t> constobj</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obj1</a:t>
            </a:r>
            <a:r>
              <a:rPr lang="en" sz="1500">
                <a:solidFill>
                  <a:srgbClr val="808030"/>
                </a:solidFill>
                <a:highlight>
                  <a:srgbClr val="FFFFFF"/>
                </a:highlight>
              </a:rPr>
              <a:t>.</a:t>
            </a:r>
            <a:r>
              <a:rPr lang="en" sz="1500">
                <a:solidFill>
                  <a:schemeClr val="dk1"/>
                </a:solidFill>
                <a:highlight>
                  <a:srgbClr val="FFFFFF"/>
                </a:highlight>
              </a:rPr>
              <a:t>p2 </a:t>
            </a:r>
            <a:r>
              <a:rPr lang="en" sz="1500">
                <a:solidFill>
                  <a:srgbClr val="808030"/>
                </a:solidFill>
                <a:highlight>
                  <a:srgbClr val="FFFFFF"/>
                </a:highlight>
              </a:rPr>
              <a:t>=</a:t>
            </a:r>
            <a:r>
              <a:rPr lang="en" sz="1500">
                <a:solidFill>
                  <a:schemeClr val="dk1"/>
                </a:solidFill>
                <a:highlight>
                  <a:srgbClr val="FFFFFF"/>
                </a:highlight>
              </a:rPr>
              <a:t> constobj</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rPr lang="en" sz="1500">
                <a:solidFill>
                  <a:srgbClr val="80803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access_object</a:t>
            </a:r>
            <a:r>
              <a:rPr lang="en" sz="1500">
                <a:solidFill>
                  <a:srgbClr val="808030"/>
                </a:solidFill>
                <a:highlight>
                  <a:srgbClr val="FFFFFF"/>
                </a:highlight>
              </a:rPr>
              <a:t>.</a:t>
            </a:r>
            <a:r>
              <a:rPr lang="en" sz="1500">
                <a:solidFill>
                  <a:schemeClr val="dk1"/>
                </a:solidFill>
                <a:highlight>
                  <a:srgbClr val="FFFFFF"/>
                </a:highlight>
              </a:rPr>
              <a:t>p1</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t/>
            </a:r>
            <a:endParaRPr sz="1800">
              <a:solidFill>
                <a:schemeClr val="dk1"/>
              </a:solidFill>
              <a:latin typeface="Nanum Gothic"/>
              <a:ea typeface="Nanum Gothic"/>
              <a:cs typeface="Nanum Gothic"/>
              <a:sym typeface="Nanum Gothic"/>
            </a:endParaRPr>
          </a:p>
        </p:txBody>
      </p:sp>
      <p:sp>
        <p:nvSpPr>
          <p:cNvPr id="563" name="Google Shape;563;p51"/>
          <p:cNvSpPr txBox="1"/>
          <p:nvPr>
            <p:ph idx="1" type="body"/>
          </p:nvPr>
        </p:nvSpPr>
        <p:spPr>
          <a:xfrm>
            <a:off x="590925" y="1416925"/>
            <a:ext cx="3459600" cy="22533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Char char="∗"/>
            </a:pPr>
            <a:r>
              <a:rPr lang="en"/>
              <a:t>AbstractValue(access_obj)</a:t>
            </a:r>
            <a:endParaRPr/>
          </a:p>
          <a:p>
            <a:pPr indent="-323850" lvl="1" marL="914400" rtl="0" algn="l">
              <a:spcBef>
                <a:spcPts val="0"/>
              </a:spcBef>
              <a:spcAft>
                <a:spcPts val="0"/>
              </a:spcAft>
              <a:buSzPts val="1500"/>
              <a:buChar char="∗"/>
            </a:pPr>
            <a:r>
              <a:rPr lang="en"/>
              <a:t>Structures: </a:t>
            </a:r>
            <a:endParaRPr/>
          </a:p>
          <a:p>
            <a:pPr indent="-323850" lvl="2" marL="1371600" rtl="0" algn="l">
              <a:spcBef>
                <a:spcPts val="0"/>
              </a:spcBef>
              <a:spcAft>
                <a:spcPts val="0"/>
              </a:spcAft>
              <a:buSzPts val="1500"/>
              <a:buChar char="∗"/>
            </a:pPr>
            <a:r>
              <a:rPr lang="en"/>
              <a:t>S1 → p1: 0</a:t>
            </a:r>
            <a:endParaRPr/>
          </a:p>
          <a:p>
            <a:pPr indent="-323850" lvl="2" marL="1371600" rtl="0" algn="l">
              <a:spcBef>
                <a:spcPts val="0"/>
              </a:spcBef>
              <a:spcAft>
                <a:spcPts val="0"/>
              </a:spcAft>
              <a:buSzPts val="1500"/>
              <a:buChar char="∗"/>
            </a:pPr>
            <a:r>
              <a:rPr lang="en"/>
              <a:t>S2 → p1: 1</a:t>
            </a:r>
            <a:endParaRPr/>
          </a:p>
          <a:p>
            <a:pPr indent="-323850" lvl="1" marL="914400" rtl="0" algn="l">
              <a:spcBef>
                <a:spcPts val="0"/>
              </a:spcBef>
              <a:spcAft>
                <a:spcPts val="0"/>
              </a:spcAft>
              <a:buSzPts val="1500"/>
              <a:buChar char="∗"/>
            </a:pPr>
            <a:r>
              <a:rPr lang="en"/>
              <a:t>Value:</a:t>
            </a:r>
            <a:endParaRPr/>
          </a:p>
          <a:p>
            <a:pPr indent="-323850" lvl="2" marL="1371600" rtl="0" algn="l">
              <a:spcBef>
                <a:spcPts val="0"/>
              </a:spcBef>
              <a:spcAft>
                <a:spcPts val="0"/>
              </a:spcAft>
              <a:buSzPts val="1500"/>
              <a:buChar char="∗"/>
            </a:pPr>
            <a:r>
              <a:rPr lang="en"/>
              <a:t>obj1</a:t>
            </a:r>
            <a:endParaRPr/>
          </a:p>
        </p:txBody>
      </p:sp>
      <p:cxnSp>
        <p:nvCxnSpPr>
          <p:cNvPr id="564" name="Google Shape;564;p51"/>
          <p:cNvCxnSpPr>
            <a:endCxn id="563" idx="3"/>
          </p:cNvCxnSpPr>
          <p:nvPr/>
        </p:nvCxnSpPr>
        <p:spPr>
          <a:xfrm rot="10800000">
            <a:off x="4050525" y="2543575"/>
            <a:ext cx="1371600" cy="1388100"/>
          </a:xfrm>
          <a:prstGeom prst="straightConnector1">
            <a:avLst/>
          </a:prstGeom>
          <a:noFill/>
          <a:ln cap="flat" cmpd="sng" w="38100">
            <a:solidFill>
              <a:srgbClr val="FF0000"/>
            </a:solidFill>
            <a:prstDash val="solid"/>
            <a:round/>
            <a:headEnd len="med" w="med" type="none"/>
            <a:tailEnd len="med" w="med" type="triangle"/>
          </a:ln>
        </p:spPr>
      </p:cxnSp>
      <p:sp>
        <p:nvSpPr>
          <p:cNvPr id="565" name="Google Shape;565;p51"/>
          <p:cNvSpPr/>
          <p:nvPr/>
        </p:nvSpPr>
        <p:spPr>
          <a:xfrm>
            <a:off x="4877175" y="4470488"/>
            <a:ext cx="3037200" cy="698100"/>
          </a:xfrm>
          <a:prstGeom prst="ellipse">
            <a:avLst/>
          </a:prstGeom>
          <a:solidFill>
            <a:srgbClr val="FFFF00"/>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GetProperty(obj1, 1)</a:t>
            </a:r>
            <a:endParaRPr>
              <a:latin typeface="Nanum Gothic"/>
              <a:ea typeface="Nanum Gothic"/>
              <a:cs typeface="Nanum Gothic"/>
              <a:sym typeface="Nanum Gothic"/>
            </a:endParaRPr>
          </a:p>
        </p:txBody>
      </p:sp>
      <p:sp>
        <p:nvSpPr>
          <p:cNvPr id="566" name="Google Shape;566;p51"/>
          <p:cNvSpPr/>
          <p:nvPr/>
        </p:nvSpPr>
        <p:spPr>
          <a:xfrm>
            <a:off x="1699075" y="5707425"/>
            <a:ext cx="5203500" cy="698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cxnSp>
        <p:nvCxnSpPr>
          <p:cNvPr id="567" name="Google Shape;567;p51"/>
          <p:cNvCxnSpPr>
            <a:stCxn id="565" idx="4"/>
            <a:endCxn id="566" idx="0"/>
          </p:cNvCxnSpPr>
          <p:nvPr/>
        </p:nvCxnSpPr>
        <p:spPr>
          <a:xfrm flipH="1">
            <a:off x="4300875" y="5168588"/>
            <a:ext cx="2094900" cy="538800"/>
          </a:xfrm>
          <a:prstGeom prst="straightConnector1">
            <a:avLst/>
          </a:prstGeom>
          <a:noFill/>
          <a:ln cap="flat" cmpd="sng" w="9525">
            <a:solidFill>
              <a:schemeClr val="dk2"/>
            </a:solidFill>
            <a:prstDash val="solid"/>
            <a:round/>
            <a:headEnd len="med" w="med" type="none"/>
            <a:tailEnd len="med" w="med" type="triangle"/>
          </a:ln>
        </p:spPr>
      </p:cxnSp>
      <p:sp>
        <p:nvSpPr>
          <p:cNvPr id="568" name="Google Shape;568;p51"/>
          <p:cNvSpPr/>
          <p:nvPr/>
        </p:nvSpPr>
        <p:spPr>
          <a:xfrm>
            <a:off x="7258763" y="4592913"/>
            <a:ext cx="555174" cy="453276"/>
          </a:xfrm>
          <a:prstGeom prst="lightningBolt">
            <a:avLst/>
          </a:prstGeom>
          <a:solidFill>
            <a:srgbClr val="FF0000"/>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311700" y="791156"/>
            <a:ext cx="8520600" cy="101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Side:</a:t>
            </a:r>
            <a:r>
              <a:rPr lang="en"/>
              <a:t> JSC Bytecode</a:t>
            </a:r>
            <a:endParaRPr/>
          </a:p>
        </p:txBody>
      </p:sp>
      <p:pic>
        <p:nvPicPr>
          <p:cNvPr id="86" name="Google Shape;86;p16"/>
          <p:cNvPicPr preferRelativeResize="0"/>
          <p:nvPr/>
        </p:nvPicPr>
        <p:blipFill>
          <a:blip r:embed="rId3">
            <a:alphaModFix/>
          </a:blip>
          <a:stretch>
            <a:fillRect/>
          </a:stretch>
        </p:blipFill>
        <p:spPr>
          <a:xfrm>
            <a:off x="3173100" y="2367867"/>
            <a:ext cx="5925699" cy="3485167"/>
          </a:xfrm>
          <a:prstGeom prst="rect">
            <a:avLst/>
          </a:prstGeom>
          <a:noFill/>
          <a:ln>
            <a:noFill/>
          </a:ln>
        </p:spPr>
      </p:pic>
      <p:pic>
        <p:nvPicPr>
          <p:cNvPr id="87" name="Google Shape;87;p16"/>
          <p:cNvPicPr preferRelativeResize="0"/>
          <p:nvPr/>
        </p:nvPicPr>
        <p:blipFill>
          <a:blip r:embed="rId4">
            <a:alphaModFix/>
          </a:blip>
          <a:stretch>
            <a:fillRect/>
          </a:stretch>
        </p:blipFill>
        <p:spPr>
          <a:xfrm>
            <a:off x="84025" y="1671600"/>
            <a:ext cx="2651075" cy="1974075"/>
          </a:xfrm>
          <a:prstGeom prst="rect">
            <a:avLst/>
          </a:prstGeom>
          <a:noFill/>
          <a:ln>
            <a:noFill/>
          </a:ln>
        </p:spPr>
      </p:pic>
      <p:sp>
        <p:nvSpPr>
          <p:cNvPr id="88" name="Google Shape;88;p16"/>
          <p:cNvSpPr txBox="1"/>
          <p:nvPr/>
        </p:nvSpPr>
        <p:spPr>
          <a:xfrm>
            <a:off x="577375" y="4303700"/>
            <a:ext cx="146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anum Gothic"/>
                <a:ea typeface="Nanum Gothic"/>
                <a:cs typeface="Nanum Gothic"/>
                <a:sym typeface="Nanum Gothic"/>
              </a:rPr>
              <a:t>The JS Function</a:t>
            </a:r>
            <a:endParaRPr>
              <a:latin typeface="Nanum Gothic"/>
              <a:ea typeface="Nanum Gothic"/>
              <a:cs typeface="Nanum Gothic"/>
              <a:sym typeface="Nanum Gothic"/>
            </a:endParaRPr>
          </a:p>
        </p:txBody>
      </p:sp>
      <p:sp>
        <p:nvSpPr>
          <p:cNvPr id="89" name="Google Shape;89;p16"/>
          <p:cNvSpPr txBox="1"/>
          <p:nvPr/>
        </p:nvSpPr>
        <p:spPr>
          <a:xfrm>
            <a:off x="4639250" y="1834267"/>
            <a:ext cx="299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anum Gothic"/>
                <a:ea typeface="Nanum Gothic"/>
                <a:cs typeface="Nanum Gothic"/>
                <a:sym typeface="Nanum Gothic"/>
              </a:rPr>
              <a:t>The Bytecode emitted by JSC</a:t>
            </a:r>
            <a:endParaRPr>
              <a:latin typeface="Nanum Gothic"/>
              <a:ea typeface="Nanum Gothic"/>
              <a:cs typeface="Nanum Gothic"/>
              <a:sym typeface="Nanum Gothic"/>
            </a:endParaRPr>
          </a:p>
        </p:txBody>
      </p:sp>
      <p:sp>
        <p:nvSpPr>
          <p:cNvPr id="90" name="Google Shape;90;p16"/>
          <p:cNvSpPr txBox="1"/>
          <p:nvPr/>
        </p:nvSpPr>
        <p:spPr>
          <a:xfrm>
            <a:off x="3699975" y="1023133"/>
            <a:ext cx="4376100" cy="400200"/>
          </a:xfrm>
          <a:prstGeom prst="rect">
            <a:avLst/>
          </a:prstGeom>
          <a:solidFill>
            <a:srgbClr val="B7B7B7"/>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anum Gothic"/>
                <a:ea typeface="Nanum Gothic"/>
                <a:cs typeface="Nanum Gothic"/>
                <a:sym typeface="Nanum Gothic"/>
              </a:rPr>
              <a:t>./jsc --dumpGeneratedBytecodes=true</a:t>
            </a:r>
            <a:endParaRPr>
              <a:latin typeface="Nanum Gothic"/>
              <a:ea typeface="Nanum Gothic"/>
              <a:cs typeface="Nanum Gothic"/>
              <a:sym typeface="Nanum Gothic"/>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52"/>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Vulnerability</a:t>
            </a:r>
            <a:endParaRPr/>
          </a:p>
        </p:txBody>
      </p:sp>
      <p:sp>
        <p:nvSpPr>
          <p:cNvPr id="574" name="Google Shape;574;p52"/>
          <p:cNvSpPr/>
          <p:nvPr/>
        </p:nvSpPr>
        <p:spPr>
          <a:xfrm>
            <a:off x="402775" y="4034800"/>
            <a:ext cx="8229600" cy="2369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AbstractValue result</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a:t>
            </a:r>
            <a:r>
              <a:rPr b="1" lang="en" sz="1500">
                <a:solidFill>
                  <a:srgbClr val="800000"/>
                </a:solidFill>
                <a:highlight>
                  <a:srgbClr val="FFFFFF"/>
                </a:highlight>
              </a:rPr>
              <a:t>for</a:t>
            </a:r>
            <a:r>
              <a:rPr lang="en" sz="1500">
                <a:solidFill>
                  <a:schemeClr val="dk1"/>
                </a:solidFill>
                <a:highlight>
                  <a:srgbClr val="FFFFFF"/>
                </a:highlight>
              </a:rPr>
              <a:t> </a:t>
            </a:r>
            <a:r>
              <a:rPr lang="en" sz="1500">
                <a:solidFill>
                  <a:srgbClr val="808030"/>
                </a:solidFill>
                <a:highlight>
                  <a:srgbClr val="FFFFFF"/>
                </a:highlight>
              </a:rPr>
              <a:t>(</a:t>
            </a:r>
            <a:r>
              <a:rPr b="1" lang="en" sz="1500">
                <a:solidFill>
                  <a:srgbClr val="800000"/>
                </a:solidFill>
                <a:highlight>
                  <a:srgbClr val="FFFFFF"/>
                </a:highlight>
              </a:rPr>
              <a:t>unsigned</a:t>
            </a:r>
            <a:r>
              <a:rPr lang="en" sz="1500">
                <a:solidFill>
                  <a:schemeClr val="dk1"/>
                </a:solidFill>
                <a:highlight>
                  <a:srgbClr val="FFFFFF"/>
                </a:highlight>
              </a:rPr>
              <a:t> i </a:t>
            </a:r>
            <a:r>
              <a:rPr lang="en" sz="1500">
                <a:solidFill>
                  <a:srgbClr val="808030"/>
                </a:solidFill>
                <a:highlight>
                  <a:srgbClr val="FFFFFF"/>
                </a:highlight>
              </a:rPr>
              <a:t>=</a:t>
            </a:r>
            <a:r>
              <a:rPr lang="en" sz="1500">
                <a:solidFill>
                  <a:schemeClr val="dk1"/>
                </a:solidFill>
                <a:highlight>
                  <a:srgbClr val="FFFFFF"/>
                </a:highlight>
              </a:rPr>
              <a:t> status</a:t>
            </a:r>
            <a:r>
              <a:rPr lang="en" sz="1500">
                <a:solidFill>
                  <a:srgbClr val="808030"/>
                </a:solidFill>
                <a:highlight>
                  <a:srgbClr val="FFFFFF"/>
                </a:highlight>
              </a:rPr>
              <a:t>.</a:t>
            </a:r>
            <a:r>
              <a:rPr lang="en" sz="1500">
                <a:solidFill>
                  <a:schemeClr val="dk1"/>
                </a:solidFill>
                <a:highlight>
                  <a:srgbClr val="FFFFFF"/>
                </a:highlight>
              </a:rPr>
              <a:t>numVariants</a:t>
            </a:r>
            <a:r>
              <a:rPr lang="en" sz="1500">
                <a:solidFill>
                  <a:srgbClr val="808030"/>
                </a:solidFill>
                <a:highlight>
                  <a:srgbClr val="FFFFFF"/>
                </a:highlight>
              </a:rPr>
              <a:t>()</a:t>
            </a:r>
            <a:r>
              <a:rPr lang="en" sz="1500">
                <a:solidFill>
                  <a:srgbClr val="800080"/>
                </a:solidFill>
                <a:highlight>
                  <a:srgbClr val="FFFFFF"/>
                </a:highlight>
              </a:rPr>
              <a:t>;</a:t>
            </a:r>
            <a:r>
              <a:rPr lang="en" sz="1500">
                <a:solidFill>
                  <a:schemeClr val="dk1"/>
                </a:solidFill>
                <a:highlight>
                  <a:srgbClr val="FFFFFF"/>
                </a:highlight>
              </a:rPr>
              <a:t> i</a:t>
            </a:r>
            <a:r>
              <a:rPr lang="en" sz="1500">
                <a:solidFill>
                  <a:srgbClr val="808030"/>
                </a:solidFill>
                <a:highlight>
                  <a:srgbClr val="FFFFFF"/>
                </a:highlight>
              </a:rPr>
              <a:t>--</a:t>
            </a:r>
            <a:r>
              <a:rPr lang="en" sz="1500">
                <a:solidFill>
                  <a:srgbClr val="800080"/>
                </a:solidFill>
                <a:highlight>
                  <a:srgbClr val="FFFFFF"/>
                </a:highlight>
              </a:rPr>
              <a:t>;</a:t>
            </a:r>
            <a:r>
              <a:rPr lang="en" sz="1500">
                <a:solidFill>
                  <a:srgbClr val="808030"/>
                </a:solidFill>
                <a:highlight>
                  <a:srgbClr val="FFFFFF"/>
                </a:highlight>
              </a:rPr>
              <a:t>)</a:t>
            </a:r>
            <a:r>
              <a:rPr lang="en" sz="1500">
                <a:solidFill>
                  <a:schemeClr val="dk1"/>
                </a:solidFill>
                <a:highlight>
                  <a:srgbClr val="FFFFFF"/>
                </a:highlight>
              </a:rPr>
              <a:t> </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rgbClr val="80803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a:t>
            </a:r>
            <a:r>
              <a:rPr b="1" lang="en" sz="1500">
                <a:solidFill>
                  <a:srgbClr val="800000"/>
                </a:solidFill>
                <a:highlight>
                  <a:srgbClr val="FFFFFF"/>
                </a:highlight>
              </a:rPr>
              <a:t>const</a:t>
            </a:r>
            <a:r>
              <a:rPr lang="en" sz="1500">
                <a:solidFill>
                  <a:schemeClr val="dk1"/>
                </a:solidFill>
                <a:highlight>
                  <a:srgbClr val="FFFFFF"/>
                </a:highlight>
              </a:rPr>
              <a:t> </a:t>
            </a:r>
            <a:r>
              <a:rPr b="1" lang="en" sz="1500">
                <a:solidFill>
                  <a:srgbClr val="800000"/>
                </a:solidFill>
                <a:highlight>
                  <a:srgbClr val="FFFFFF"/>
                </a:highlight>
              </a:rPr>
              <a:t>auto</a:t>
            </a:r>
            <a:r>
              <a:rPr lang="en" sz="1500">
                <a:solidFill>
                  <a:srgbClr val="808030"/>
                </a:solidFill>
                <a:highlight>
                  <a:srgbClr val="FFFFFF"/>
                </a:highlight>
              </a:rPr>
              <a:t>&amp;</a:t>
            </a:r>
            <a:r>
              <a:rPr lang="en" sz="1500">
                <a:solidFill>
                  <a:schemeClr val="dk1"/>
                </a:solidFill>
                <a:highlight>
                  <a:srgbClr val="FFFFFF"/>
                </a:highlight>
              </a:rPr>
              <a:t> variant </a:t>
            </a:r>
            <a:r>
              <a:rPr lang="en" sz="1500">
                <a:solidFill>
                  <a:srgbClr val="808030"/>
                </a:solidFill>
                <a:highlight>
                  <a:srgbClr val="FFFFFF"/>
                </a:highlight>
              </a:rPr>
              <a:t>=</a:t>
            </a:r>
            <a:r>
              <a:rPr lang="en" sz="1500">
                <a:solidFill>
                  <a:schemeClr val="dk1"/>
                </a:solidFill>
                <a:highlight>
                  <a:srgbClr val="FFFFFF"/>
                </a:highlight>
              </a:rPr>
              <a:t> status</a:t>
            </a:r>
            <a:r>
              <a:rPr lang="en" sz="1500">
                <a:solidFill>
                  <a:srgbClr val="808030"/>
                </a:solidFill>
                <a:highlight>
                  <a:srgbClr val="FFFFFF"/>
                </a:highlight>
              </a:rPr>
              <a:t>[</a:t>
            </a:r>
            <a:r>
              <a:rPr lang="en" sz="1500">
                <a:solidFill>
                  <a:schemeClr val="dk1"/>
                </a:solidFill>
                <a:highlight>
                  <a:srgbClr val="FFFFFF"/>
                </a:highlight>
              </a:rPr>
              <a:t>i</a:t>
            </a:r>
            <a:r>
              <a:rPr lang="en" sz="1500">
                <a:solidFill>
                  <a:srgbClr val="808030"/>
                </a:solidFill>
                <a:highlight>
                  <a:srgbClr val="FFFFFF"/>
                </a:highlight>
              </a:rPr>
              <a:t>]</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result</a:t>
            </a:r>
            <a:r>
              <a:rPr lang="en" sz="1500">
                <a:solidFill>
                  <a:srgbClr val="808030"/>
                </a:solidFill>
                <a:highlight>
                  <a:srgbClr val="FFFFFF"/>
                </a:highlight>
              </a:rPr>
              <a:t>.</a:t>
            </a:r>
            <a:r>
              <a:rPr lang="en" sz="1500">
                <a:solidFill>
                  <a:srgbClr val="603000"/>
                </a:solidFill>
                <a:highlight>
                  <a:srgbClr val="FFFFFF"/>
                </a:highlight>
              </a:rPr>
              <a:t>merge</a:t>
            </a:r>
            <a:r>
              <a:rPr lang="en" sz="1500">
                <a:solidFill>
                  <a:srgbClr val="80803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m_graph</a:t>
            </a:r>
            <a:r>
              <a:rPr lang="en" sz="1500">
                <a:solidFill>
                  <a:srgbClr val="808030"/>
                </a:solidFill>
                <a:highlight>
                  <a:srgbClr val="FFFFFF"/>
                </a:highlight>
              </a:rPr>
              <a:t>.</a:t>
            </a:r>
            <a:r>
              <a:rPr lang="en" sz="1500">
                <a:solidFill>
                  <a:schemeClr val="dk1"/>
                </a:solidFill>
                <a:highlight>
                  <a:srgbClr val="FFFFFF"/>
                </a:highlight>
              </a:rPr>
              <a:t>inferredValueForProperty</a:t>
            </a:r>
            <a:r>
              <a:rPr lang="en" sz="1500">
                <a:solidFill>
                  <a:srgbClr val="80803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value</a:t>
            </a:r>
            <a:r>
              <a:rPr lang="en" sz="1500">
                <a:solidFill>
                  <a:srgbClr val="808030"/>
                </a:solidFill>
                <a:highlight>
                  <a:srgbClr val="FFFFFF"/>
                </a:highlight>
              </a:rPr>
              <a:t>,</a:t>
            </a:r>
            <a:r>
              <a:rPr lang="en" sz="1500">
                <a:solidFill>
                  <a:schemeClr val="dk1"/>
                </a:solidFill>
                <a:highlight>
                  <a:srgbClr val="FFFFFF"/>
                </a:highlight>
              </a:rPr>
              <a:t> status</a:t>
            </a:r>
            <a:r>
              <a:rPr lang="en" sz="1500">
                <a:solidFill>
                  <a:srgbClr val="808030"/>
                </a:solidFill>
                <a:highlight>
                  <a:srgbClr val="FFFFFF"/>
                </a:highlight>
              </a:rPr>
              <a:t>[</a:t>
            </a:r>
            <a:r>
              <a:rPr lang="en" sz="1500">
                <a:solidFill>
                  <a:schemeClr val="dk1"/>
                </a:solidFill>
                <a:highlight>
                  <a:srgbClr val="FFFFFF"/>
                </a:highlight>
              </a:rPr>
              <a:t>i</a:t>
            </a:r>
            <a:r>
              <a:rPr lang="en" sz="1500">
                <a:solidFill>
                  <a:srgbClr val="808030"/>
                </a:solidFill>
                <a:highlight>
                  <a:srgbClr val="FFFFFF"/>
                </a:highlight>
              </a:rPr>
              <a:t>].</a:t>
            </a:r>
            <a:r>
              <a:rPr lang="en" sz="1500">
                <a:solidFill>
                  <a:schemeClr val="dk1"/>
                </a:solidFill>
                <a:highlight>
                  <a:srgbClr val="FFFFFF"/>
                </a:highlight>
              </a:rPr>
              <a:t>offset</a:t>
            </a:r>
            <a:r>
              <a:rPr lang="en" sz="1500">
                <a:solidFill>
                  <a:srgbClr val="808030"/>
                </a:solidFill>
                <a:highlight>
                  <a:srgbClr val="FFFFFF"/>
                </a:highlight>
              </a:rPr>
              <a:t>(),</a:t>
            </a:r>
            <a:r>
              <a:rPr lang="en" sz="1500">
                <a:solidFill>
                  <a:schemeClr val="dk1"/>
                </a:solidFill>
                <a:highlight>
                  <a:srgbClr val="FFFFFF"/>
                </a:highlight>
              </a:rPr>
              <a:t> m_state</a:t>
            </a:r>
            <a:r>
              <a:rPr lang="en" sz="1500">
                <a:solidFill>
                  <a:srgbClr val="808030"/>
                </a:solidFill>
                <a:highlight>
                  <a:srgbClr val="FFFFFF"/>
                </a:highlight>
              </a:rPr>
              <a:t>.</a:t>
            </a:r>
            <a:r>
              <a:rPr lang="en" sz="1500">
                <a:solidFill>
                  <a:schemeClr val="dk1"/>
                </a:solidFill>
                <a:highlight>
                  <a:srgbClr val="FFFFFF"/>
                </a:highlight>
              </a:rPr>
              <a:t>structureClobberState</a:t>
            </a:r>
            <a:r>
              <a:rPr lang="en" sz="1500">
                <a:solidFill>
                  <a:srgbClr val="808030"/>
                </a:solidFill>
                <a:highlight>
                  <a:srgbClr val="FFFFFF"/>
                </a:highlight>
              </a:rPr>
              <a:t>()))</a:t>
            </a:r>
            <a:r>
              <a:rPr lang="en" sz="1500">
                <a:solidFill>
                  <a:srgbClr val="800080"/>
                </a:solidFill>
                <a:highlight>
                  <a:srgbClr val="FFFFFF"/>
                </a:highlight>
              </a:rPr>
              <a:t>;</a:t>
            </a:r>
            <a:r>
              <a:rPr lang="en" sz="1500">
                <a:solidFill>
                  <a:schemeClr val="dk1"/>
                </a:solidFill>
                <a:highlight>
                  <a:srgbClr val="FFFFFF"/>
                </a:highlight>
              </a:rPr>
              <a:t>                   </a:t>
            </a:r>
            <a:endParaRPr sz="1500">
              <a:solidFill>
                <a:schemeClr val="dk1"/>
              </a:solidFill>
              <a:highlight>
                <a:srgbClr val="FFFFFF"/>
              </a:highlight>
            </a:endParaRPr>
          </a:p>
          <a:p>
            <a:pPr indent="0" lvl="0" marL="0" rtl="0" algn="l">
              <a:spcBef>
                <a:spcPts val="0"/>
              </a:spcBef>
              <a:spcAft>
                <a:spcPts val="0"/>
              </a:spcAft>
              <a:buNone/>
            </a:pPr>
            <a:r>
              <a:t/>
            </a:r>
            <a:endParaRPr sz="1500">
              <a:latin typeface="Nanum Gothic"/>
              <a:ea typeface="Nanum Gothic"/>
              <a:cs typeface="Nanum Gothic"/>
              <a:sym typeface="Nanum Gothic"/>
            </a:endParaRPr>
          </a:p>
        </p:txBody>
      </p:sp>
      <p:sp>
        <p:nvSpPr>
          <p:cNvPr id="575" name="Google Shape;575;p52"/>
          <p:cNvSpPr/>
          <p:nvPr/>
        </p:nvSpPr>
        <p:spPr>
          <a:xfrm>
            <a:off x="5421950" y="3670225"/>
            <a:ext cx="1534800" cy="5334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576" name="Google Shape;576;p52"/>
          <p:cNvSpPr txBox="1"/>
          <p:nvPr/>
        </p:nvSpPr>
        <p:spPr>
          <a:xfrm>
            <a:off x="5356675" y="1416925"/>
            <a:ext cx="36675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696969"/>
                </a:solidFill>
                <a:highlight>
                  <a:srgbClr val="FFFFFF"/>
                </a:highlight>
              </a:rPr>
              <a:t>// Structure S</a:t>
            </a:r>
            <a:endParaRPr sz="1500">
              <a:solidFill>
                <a:schemeClr val="dk1"/>
              </a:solidFill>
              <a:highlight>
                <a:srgbClr val="FFFFFF"/>
              </a:highlight>
            </a:endParaRPr>
          </a:p>
          <a:p>
            <a:pPr indent="0" lvl="0" marL="0" rtl="0" algn="l">
              <a:spcBef>
                <a:spcPts val="0"/>
              </a:spcBef>
              <a:spcAft>
                <a:spcPts val="0"/>
              </a:spcAft>
              <a:buNone/>
            </a:pPr>
            <a:r>
              <a:rPr b="1" lang="en" sz="1500">
                <a:solidFill>
                  <a:srgbClr val="800000"/>
                </a:solidFill>
                <a:highlight>
                  <a:srgbClr val="FFFFFF"/>
                </a:highlight>
              </a:rPr>
              <a:t>let</a:t>
            </a:r>
            <a:r>
              <a:rPr lang="en" sz="1500">
                <a:solidFill>
                  <a:schemeClr val="dk1"/>
                </a:solidFill>
                <a:highlight>
                  <a:srgbClr val="FFFFFF"/>
                </a:highlight>
              </a:rPr>
              <a:t> constobj </a:t>
            </a:r>
            <a:r>
              <a:rPr lang="en" sz="1500">
                <a:solidFill>
                  <a:srgbClr val="808030"/>
                </a:solidFill>
                <a:highlight>
                  <a:srgbClr val="FFFFFF"/>
                </a:highlight>
              </a:rPr>
              <a:t>=</a:t>
            </a:r>
            <a:r>
              <a:rPr lang="en" sz="1500">
                <a:solidFill>
                  <a:schemeClr val="dk1"/>
                </a:solidFill>
                <a:highlight>
                  <a:srgbClr val="FFFFFF"/>
                </a:highlight>
              </a:rPr>
              <a:t> </a:t>
            </a:r>
            <a:r>
              <a:rPr lang="en" sz="1500">
                <a:solidFill>
                  <a:srgbClr val="800080"/>
                </a:solidFill>
                <a:highlight>
                  <a:srgbClr val="FFFFFF"/>
                </a:highlight>
              </a:rPr>
              <a:t>{</a:t>
            </a:r>
            <a:r>
              <a:rPr lang="en" sz="1500">
                <a:solidFill>
                  <a:schemeClr val="dk1"/>
                </a:solidFill>
                <a:highlight>
                  <a:srgbClr val="FFFFFF"/>
                </a:highlight>
              </a:rPr>
              <a:t>value</a:t>
            </a:r>
            <a:r>
              <a:rPr lang="en" sz="1500">
                <a:solidFill>
                  <a:srgbClr val="800080"/>
                </a:solidFill>
                <a:highlight>
                  <a:srgbClr val="FFFFFF"/>
                </a:highlight>
              </a:rPr>
              <a:t>:</a:t>
            </a:r>
            <a:r>
              <a:rPr lang="en" sz="1500">
                <a:solidFill>
                  <a:schemeClr val="dk1"/>
                </a:solidFill>
                <a:highlight>
                  <a:srgbClr val="FFFFFF"/>
                </a:highlight>
              </a:rPr>
              <a:t> </a:t>
            </a:r>
            <a:r>
              <a:rPr lang="en" sz="1500">
                <a:solidFill>
                  <a:srgbClr val="008000"/>
                </a:solidFill>
                <a:highlight>
                  <a:srgbClr val="FFFFFF"/>
                </a:highlight>
              </a:rPr>
              <a:t>0x1337</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rPr lang="en" sz="1500">
                <a:solidFill>
                  <a:srgbClr val="696969"/>
                </a:solidFill>
                <a:highlight>
                  <a:srgbClr val="FFFFFF"/>
                </a:highlight>
              </a:rPr>
              <a:t>// Structure S1 --&gt; p1: 0 and p2: 1</a:t>
            </a:r>
            <a:endParaRPr sz="1500">
              <a:solidFill>
                <a:schemeClr val="dk1"/>
              </a:solidFill>
              <a:highlight>
                <a:srgbClr val="FFFFFF"/>
              </a:highlight>
            </a:endParaRPr>
          </a:p>
          <a:p>
            <a:pPr indent="0" lvl="0" marL="0" rtl="0" algn="l">
              <a:spcBef>
                <a:spcPts val="0"/>
              </a:spcBef>
              <a:spcAft>
                <a:spcPts val="0"/>
              </a:spcAft>
              <a:buNone/>
            </a:pPr>
            <a:r>
              <a:rPr b="1" lang="en" sz="1500">
                <a:solidFill>
                  <a:srgbClr val="800000"/>
                </a:solidFill>
                <a:highlight>
                  <a:srgbClr val="FFFFFF"/>
                </a:highlight>
              </a:rPr>
              <a:t>let</a:t>
            </a:r>
            <a:r>
              <a:rPr lang="en" sz="1500">
                <a:solidFill>
                  <a:schemeClr val="dk1"/>
                </a:solidFill>
                <a:highlight>
                  <a:srgbClr val="FFFFFF"/>
                </a:highlight>
              </a:rPr>
              <a:t> obj1 </a:t>
            </a:r>
            <a:r>
              <a:rPr lang="en" sz="1500">
                <a:solidFill>
                  <a:srgbClr val="808030"/>
                </a:solidFill>
                <a:highlight>
                  <a:srgbClr val="FFFFFF"/>
                </a:highlight>
              </a:rPr>
              <a:t>=</a:t>
            </a:r>
            <a:r>
              <a:rPr lang="en" sz="1500">
                <a:solidFill>
                  <a:schemeClr val="dk1"/>
                </a:solidFill>
                <a:highlight>
                  <a:srgbClr val="FFFFFF"/>
                </a:highlight>
              </a:rPr>
              <a:t> </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obj1</a:t>
            </a:r>
            <a:r>
              <a:rPr lang="en" sz="1500">
                <a:solidFill>
                  <a:srgbClr val="808030"/>
                </a:solidFill>
                <a:highlight>
                  <a:srgbClr val="FFFFFF"/>
                </a:highlight>
              </a:rPr>
              <a:t>.</a:t>
            </a:r>
            <a:r>
              <a:rPr lang="en" sz="1500">
                <a:solidFill>
                  <a:schemeClr val="dk1"/>
                </a:solidFill>
                <a:highlight>
                  <a:srgbClr val="FFFFFF"/>
                </a:highlight>
              </a:rPr>
              <a:t>p1 </a:t>
            </a:r>
            <a:r>
              <a:rPr lang="en" sz="1500">
                <a:solidFill>
                  <a:srgbClr val="808030"/>
                </a:solidFill>
                <a:highlight>
                  <a:srgbClr val="FFFFFF"/>
                </a:highlight>
              </a:rPr>
              <a:t>=</a:t>
            </a:r>
            <a:r>
              <a:rPr lang="en" sz="1500">
                <a:solidFill>
                  <a:schemeClr val="dk1"/>
                </a:solidFill>
                <a:highlight>
                  <a:srgbClr val="FFFFFF"/>
                </a:highlight>
              </a:rPr>
              <a:t> constobj</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obj1</a:t>
            </a:r>
            <a:r>
              <a:rPr lang="en" sz="1500">
                <a:solidFill>
                  <a:srgbClr val="808030"/>
                </a:solidFill>
                <a:highlight>
                  <a:srgbClr val="FFFFFF"/>
                </a:highlight>
              </a:rPr>
              <a:t>.</a:t>
            </a:r>
            <a:r>
              <a:rPr lang="en" sz="1500">
                <a:solidFill>
                  <a:schemeClr val="dk1"/>
                </a:solidFill>
                <a:highlight>
                  <a:srgbClr val="FFFFFF"/>
                </a:highlight>
              </a:rPr>
              <a:t>p2 </a:t>
            </a:r>
            <a:r>
              <a:rPr lang="en" sz="1500">
                <a:solidFill>
                  <a:srgbClr val="808030"/>
                </a:solidFill>
                <a:highlight>
                  <a:srgbClr val="FFFFFF"/>
                </a:highlight>
              </a:rPr>
              <a:t>=</a:t>
            </a:r>
            <a:r>
              <a:rPr lang="en" sz="1500">
                <a:solidFill>
                  <a:schemeClr val="dk1"/>
                </a:solidFill>
                <a:highlight>
                  <a:srgbClr val="FFFFFF"/>
                </a:highlight>
              </a:rPr>
              <a:t> constobj</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rPr lang="en" sz="1500">
                <a:solidFill>
                  <a:srgbClr val="80803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access_object</a:t>
            </a:r>
            <a:r>
              <a:rPr lang="en" sz="1500">
                <a:solidFill>
                  <a:srgbClr val="808030"/>
                </a:solidFill>
                <a:highlight>
                  <a:srgbClr val="FFFFFF"/>
                </a:highlight>
              </a:rPr>
              <a:t>.</a:t>
            </a:r>
            <a:r>
              <a:rPr lang="en" sz="1500">
                <a:solidFill>
                  <a:schemeClr val="dk1"/>
                </a:solidFill>
                <a:highlight>
                  <a:srgbClr val="FFFFFF"/>
                </a:highlight>
              </a:rPr>
              <a:t>p1</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t/>
            </a:r>
            <a:endParaRPr sz="1800">
              <a:solidFill>
                <a:schemeClr val="dk1"/>
              </a:solidFill>
              <a:latin typeface="Nanum Gothic"/>
              <a:ea typeface="Nanum Gothic"/>
              <a:cs typeface="Nanum Gothic"/>
              <a:sym typeface="Nanum Gothic"/>
            </a:endParaRPr>
          </a:p>
        </p:txBody>
      </p:sp>
      <p:sp>
        <p:nvSpPr>
          <p:cNvPr id="577" name="Google Shape;577;p52"/>
          <p:cNvSpPr txBox="1"/>
          <p:nvPr>
            <p:ph idx="1" type="body"/>
          </p:nvPr>
        </p:nvSpPr>
        <p:spPr>
          <a:xfrm>
            <a:off x="590925" y="1416925"/>
            <a:ext cx="3459600" cy="22533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Char char="∗"/>
            </a:pPr>
            <a:r>
              <a:rPr lang="en"/>
              <a:t>AbstractValue(access_obj)</a:t>
            </a:r>
            <a:endParaRPr/>
          </a:p>
          <a:p>
            <a:pPr indent="-323850" lvl="1" marL="914400" rtl="0" algn="l">
              <a:spcBef>
                <a:spcPts val="0"/>
              </a:spcBef>
              <a:spcAft>
                <a:spcPts val="0"/>
              </a:spcAft>
              <a:buSzPts val="1500"/>
              <a:buChar char="∗"/>
            </a:pPr>
            <a:r>
              <a:rPr lang="en"/>
              <a:t>Structures: </a:t>
            </a:r>
            <a:endParaRPr/>
          </a:p>
          <a:p>
            <a:pPr indent="-323850" lvl="2" marL="1371600" rtl="0" algn="l">
              <a:spcBef>
                <a:spcPts val="0"/>
              </a:spcBef>
              <a:spcAft>
                <a:spcPts val="0"/>
              </a:spcAft>
              <a:buSzPts val="1500"/>
              <a:buChar char="∗"/>
            </a:pPr>
            <a:r>
              <a:rPr lang="en"/>
              <a:t>S1 → p1: 0</a:t>
            </a:r>
            <a:endParaRPr/>
          </a:p>
          <a:p>
            <a:pPr indent="-323850" lvl="2" marL="1371600" rtl="0" algn="l">
              <a:spcBef>
                <a:spcPts val="0"/>
              </a:spcBef>
              <a:spcAft>
                <a:spcPts val="0"/>
              </a:spcAft>
              <a:buSzPts val="1500"/>
              <a:buChar char="∗"/>
            </a:pPr>
            <a:r>
              <a:rPr lang="en"/>
              <a:t>S2 → p1: 1</a:t>
            </a:r>
            <a:endParaRPr/>
          </a:p>
          <a:p>
            <a:pPr indent="-323850" lvl="1" marL="914400" rtl="0" algn="l">
              <a:spcBef>
                <a:spcPts val="0"/>
              </a:spcBef>
              <a:spcAft>
                <a:spcPts val="0"/>
              </a:spcAft>
              <a:buSzPts val="1500"/>
              <a:buChar char="∗"/>
            </a:pPr>
            <a:r>
              <a:rPr lang="en"/>
              <a:t>Value:</a:t>
            </a:r>
            <a:endParaRPr/>
          </a:p>
          <a:p>
            <a:pPr indent="-323850" lvl="2" marL="1371600" rtl="0" algn="l">
              <a:spcBef>
                <a:spcPts val="0"/>
              </a:spcBef>
              <a:spcAft>
                <a:spcPts val="0"/>
              </a:spcAft>
              <a:buSzPts val="1500"/>
              <a:buChar char="∗"/>
            </a:pPr>
            <a:r>
              <a:rPr lang="en"/>
              <a:t>obj1</a:t>
            </a:r>
            <a:endParaRPr/>
          </a:p>
        </p:txBody>
      </p:sp>
      <p:cxnSp>
        <p:nvCxnSpPr>
          <p:cNvPr id="578" name="Google Shape;578;p52"/>
          <p:cNvCxnSpPr>
            <a:endCxn id="577" idx="3"/>
          </p:cNvCxnSpPr>
          <p:nvPr/>
        </p:nvCxnSpPr>
        <p:spPr>
          <a:xfrm rot="10800000">
            <a:off x="4050525" y="2543575"/>
            <a:ext cx="1371600" cy="1388100"/>
          </a:xfrm>
          <a:prstGeom prst="straightConnector1">
            <a:avLst/>
          </a:prstGeom>
          <a:noFill/>
          <a:ln cap="flat" cmpd="sng" w="38100">
            <a:solidFill>
              <a:srgbClr val="FF0000"/>
            </a:solidFill>
            <a:prstDash val="solid"/>
            <a:round/>
            <a:headEnd len="med" w="med" type="none"/>
            <a:tailEnd len="med" w="med" type="triangle"/>
          </a:ln>
        </p:spPr>
      </p:cxnSp>
      <p:sp>
        <p:nvSpPr>
          <p:cNvPr id="579" name="Google Shape;579;p52"/>
          <p:cNvSpPr/>
          <p:nvPr/>
        </p:nvSpPr>
        <p:spPr>
          <a:xfrm>
            <a:off x="4877175" y="4649425"/>
            <a:ext cx="2820000" cy="943200"/>
          </a:xfrm>
          <a:prstGeom prst="ellipse">
            <a:avLst/>
          </a:prstGeom>
          <a:solidFill>
            <a:srgbClr val="FFFF00"/>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AbstractValue(result) = constobj</a:t>
            </a:r>
            <a:endParaRPr>
              <a:latin typeface="Nanum Gothic"/>
              <a:ea typeface="Nanum Gothic"/>
              <a:cs typeface="Nanum Gothic"/>
              <a:sym typeface="Nanum Gothic"/>
            </a:endParaRPr>
          </a:p>
        </p:txBody>
      </p:sp>
      <p:sp>
        <p:nvSpPr>
          <p:cNvPr id="580" name="Google Shape;580;p52"/>
          <p:cNvSpPr/>
          <p:nvPr/>
        </p:nvSpPr>
        <p:spPr>
          <a:xfrm>
            <a:off x="915325" y="5348200"/>
            <a:ext cx="1208400" cy="488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cxnSp>
        <p:nvCxnSpPr>
          <p:cNvPr id="581" name="Google Shape;581;p52"/>
          <p:cNvCxnSpPr>
            <a:stCxn id="579" idx="2"/>
            <a:endCxn id="580" idx="3"/>
          </p:cNvCxnSpPr>
          <p:nvPr/>
        </p:nvCxnSpPr>
        <p:spPr>
          <a:xfrm flipH="1">
            <a:off x="2123775" y="5121025"/>
            <a:ext cx="2753400" cy="471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53"/>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Incorrect AbstractValue</a:t>
            </a:r>
            <a:endParaRPr/>
          </a:p>
        </p:txBody>
      </p:sp>
      <p:sp>
        <p:nvSpPr>
          <p:cNvPr id="587" name="Google Shape;587;p53"/>
          <p:cNvSpPr txBox="1"/>
          <p:nvPr>
            <p:ph idx="1" type="body"/>
          </p:nvPr>
        </p:nvSpPr>
        <p:spPr>
          <a:xfrm>
            <a:off x="732450" y="1597151"/>
            <a:ext cx="7679100" cy="42318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Char char="∗"/>
            </a:pPr>
            <a:r>
              <a:rPr lang="en"/>
              <a:t>Vulnerability sets an incorrect abstract value for a node</a:t>
            </a:r>
            <a:endParaRPr/>
          </a:p>
          <a:p>
            <a:pPr indent="-342900" lvl="0" marL="457200" rtl="0" algn="l">
              <a:spcBef>
                <a:spcPts val="0"/>
              </a:spcBef>
              <a:spcAft>
                <a:spcPts val="0"/>
              </a:spcAft>
              <a:buSzPts val="1800"/>
              <a:buChar char="∗"/>
            </a:pPr>
            <a:r>
              <a:rPr lang="en"/>
              <a:t>AbstractValue is trusted by the compiler</a:t>
            </a:r>
            <a:endParaRPr/>
          </a:p>
          <a:p>
            <a:pPr indent="-342900" lvl="0" marL="457200" rtl="0" algn="l">
              <a:spcBef>
                <a:spcPts val="0"/>
              </a:spcBef>
              <a:spcAft>
                <a:spcPts val="0"/>
              </a:spcAft>
              <a:buSzPts val="1800"/>
              <a:buChar char="∗"/>
            </a:pPr>
            <a:r>
              <a:rPr lang="en"/>
              <a:t>Used to optimize more code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54"/>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Constant Folding</a:t>
            </a:r>
            <a:endParaRPr/>
          </a:p>
        </p:txBody>
      </p:sp>
      <p:sp>
        <p:nvSpPr>
          <p:cNvPr id="593" name="Google Shape;593;p54"/>
          <p:cNvSpPr txBox="1"/>
          <p:nvPr>
            <p:ph idx="1" type="body"/>
          </p:nvPr>
        </p:nvSpPr>
        <p:spPr>
          <a:xfrm>
            <a:off x="732450" y="1597151"/>
            <a:ext cx="7679100" cy="42318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Char char="∗"/>
            </a:pPr>
            <a:r>
              <a:rPr lang="en"/>
              <a:t>Used by DFG IR to apply AbstractValue information</a:t>
            </a:r>
            <a:endParaRPr/>
          </a:p>
          <a:p>
            <a:pPr indent="-342900" lvl="0" marL="457200" rtl="0" algn="l">
              <a:spcBef>
                <a:spcPts val="0"/>
              </a:spcBef>
              <a:spcAft>
                <a:spcPts val="0"/>
              </a:spcAft>
              <a:buSzPts val="1800"/>
              <a:buChar char="∗"/>
            </a:pPr>
            <a:r>
              <a:rPr lang="en"/>
              <a:t>ToNumber(obj) → Used to convert obj to a </a:t>
            </a:r>
            <a:r>
              <a:rPr lang="en"/>
              <a:t>number</a:t>
            </a:r>
            <a:endParaRPr/>
          </a:p>
          <a:p>
            <a:pPr indent="-342900" lvl="0" marL="457200" rtl="0" algn="l">
              <a:spcBef>
                <a:spcPts val="0"/>
              </a:spcBef>
              <a:spcAft>
                <a:spcPts val="0"/>
              </a:spcAft>
              <a:buSzPts val="1800"/>
              <a:buChar char="∗"/>
            </a:pPr>
            <a:r>
              <a:rPr lang="en"/>
              <a:t>AbstractValue(obj) → Number</a:t>
            </a:r>
            <a:endParaRPr/>
          </a:p>
          <a:p>
            <a:pPr indent="-342900" lvl="0" marL="457200" rtl="0" algn="l">
              <a:spcBef>
                <a:spcPts val="0"/>
              </a:spcBef>
              <a:spcAft>
                <a:spcPts val="0"/>
              </a:spcAft>
              <a:buSzPts val="1800"/>
              <a:buChar char="∗"/>
            </a:pPr>
            <a:r>
              <a:rPr lang="en"/>
              <a:t>ToNumber(obj) → obj i.e ToNumber got optimized out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55"/>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Constant Folding </a:t>
            </a:r>
            <a:endParaRPr/>
          </a:p>
        </p:txBody>
      </p:sp>
      <p:sp>
        <p:nvSpPr>
          <p:cNvPr id="599" name="Google Shape;599;p55"/>
          <p:cNvSpPr txBox="1"/>
          <p:nvPr/>
        </p:nvSpPr>
        <p:spPr>
          <a:xfrm>
            <a:off x="311700" y="1460500"/>
            <a:ext cx="6270300" cy="364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800000"/>
                </a:solidFill>
                <a:highlight>
                  <a:srgbClr val="FFFFFF"/>
                </a:highlight>
              </a:rPr>
              <a:t>case </a:t>
            </a:r>
            <a:r>
              <a:rPr lang="en" sz="1500">
                <a:solidFill>
                  <a:srgbClr val="7D0045"/>
                </a:solidFill>
                <a:highlight>
                  <a:srgbClr val="FFFFFF"/>
                </a:highlight>
              </a:rPr>
              <a:t>CheckStructure</a:t>
            </a:r>
            <a:r>
              <a:rPr lang="en" sz="1500">
                <a:solidFill>
                  <a:srgbClr val="E34ADC"/>
                </a:solidFill>
                <a:highlight>
                  <a:srgbClr val="FFFFFF"/>
                </a:highlight>
              </a:rPr>
              <a:t>:</a:t>
            </a:r>
            <a:r>
              <a:rPr lang="en" sz="1500">
                <a:solidFill>
                  <a:schemeClr val="dk1"/>
                </a:solidFill>
                <a:highlight>
                  <a:srgbClr val="FFFFFF"/>
                </a:highlight>
              </a:rPr>
              <a:t> </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AbstractValue</a:t>
            </a:r>
            <a:r>
              <a:rPr lang="en" sz="1500">
                <a:solidFill>
                  <a:srgbClr val="808030"/>
                </a:solidFill>
                <a:highlight>
                  <a:srgbClr val="FFFFFF"/>
                </a:highlight>
              </a:rPr>
              <a:t>&amp;</a:t>
            </a:r>
            <a:r>
              <a:rPr lang="en" sz="1500">
                <a:solidFill>
                  <a:schemeClr val="dk1"/>
                </a:solidFill>
                <a:highlight>
                  <a:srgbClr val="FFFFFF"/>
                </a:highlight>
              </a:rPr>
              <a:t> value </a:t>
            </a:r>
            <a:r>
              <a:rPr lang="en" sz="1500">
                <a:solidFill>
                  <a:srgbClr val="808030"/>
                </a:solidFill>
                <a:highlight>
                  <a:srgbClr val="FFFFFF"/>
                </a:highlight>
              </a:rPr>
              <a:t>=</a:t>
            </a:r>
            <a:r>
              <a:rPr lang="en" sz="1500">
                <a:solidFill>
                  <a:schemeClr val="dk1"/>
                </a:solidFill>
                <a:highlight>
                  <a:srgbClr val="FFFFFF"/>
                </a:highlight>
              </a:rPr>
              <a:t> m_state</a:t>
            </a:r>
            <a:r>
              <a:rPr lang="en" sz="1500">
                <a:solidFill>
                  <a:srgbClr val="808030"/>
                </a:solidFill>
                <a:highlight>
                  <a:srgbClr val="FFFFFF"/>
                </a:highlight>
              </a:rPr>
              <a:t>.</a:t>
            </a:r>
            <a:r>
              <a:rPr lang="en" sz="1500">
                <a:solidFill>
                  <a:schemeClr val="dk1"/>
                </a:solidFill>
                <a:highlight>
                  <a:srgbClr val="FFFFFF"/>
                </a:highlight>
              </a:rPr>
              <a:t>forNode</a:t>
            </a:r>
            <a:r>
              <a:rPr lang="en" sz="1500">
                <a:solidFill>
                  <a:srgbClr val="808030"/>
                </a:solidFill>
                <a:highlight>
                  <a:srgbClr val="FFFFFF"/>
                </a:highlight>
              </a:rPr>
              <a:t>(</a:t>
            </a:r>
            <a:r>
              <a:rPr lang="en" sz="1500">
                <a:solidFill>
                  <a:schemeClr val="dk1"/>
                </a:solidFill>
                <a:highlight>
                  <a:srgbClr val="FFFFFF"/>
                </a:highlight>
              </a:rPr>
              <a:t>node</a:t>
            </a:r>
            <a:r>
              <a:rPr lang="en" sz="1500">
                <a:solidFill>
                  <a:srgbClr val="808030"/>
                </a:solidFill>
                <a:highlight>
                  <a:srgbClr val="FFFFFF"/>
                </a:highlight>
              </a:rPr>
              <a:t>-&gt;</a:t>
            </a:r>
            <a:r>
              <a:rPr lang="en" sz="1500">
                <a:solidFill>
                  <a:schemeClr val="dk1"/>
                </a:solidFill>
                <a:highlight>
                  <a:srgbClr val="FFFFFF"/>
                </a:highlight>
              </a:rPr>
              <a:t>child1</a:t>
            </a:r>
            <a:r>
              <a:rPr lang="en" sz="1500">
                <a:solidFill>
                  <a:srgbClr val="808030"/>
                </a:solidFill>
                <a:highlight>
                  <a:srgbClr val="FFFFFF"/>
                </a:highlight>
              </a:rPr>
              <a:t>())</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a:t>
            </a:r>
            <a:r>
              <a:rPr lang="en" sz="1500">
                <a:solidFill>
                  <a:srgbClr val="603000"/>
                </a:solidFill>
                <a:highlight>
                  <a:srgbClr val="FFFFFF"/>
                </a:highlight>
              </a:rPr>
              <a:t>set</a:t>
            </a:r>
            <a:r>
              <a:rPr lang="en" sz="1500">
                <a:solidFill>
                  <a:schemeClr val="dk1"/>
                </a:solidFill>
                <a:highlight>
                  <a:srgbClr val="FFFFFF"/>
                </a:highlight>
              </a:rPr>
              <a:t> </a:t>
            </a:r>
            <a:r>
              <a:rPr lang="en" sz="1500">
                <a:solidFill>
                  <a:srgbClr val="808030"/>
                </a:solidFill>
                <a:highlight>
                  <a:srgbClr val="FFFFFF"/>
                </a:highlight>
              </a:rPr>
              <a:t>=</a:t>
            </a:r>
            <a:r>
              <a:rPr lang="en" sz="1500">
                <a:solidFill>
                  <a:schemeClr val="dk1"/>
                </a:solidFill>
                <a:highlight>
                  <a:srgbClr val="FFFFFF"/>
                </a:highlight>
              </a:rPr>
              <a:t> node</a:t>
            </a:r>
            <a:r>
              <a:rPr lang="en" sz="1500">
                <a:solidFill>
                  <a:srgbClr val="808030"/>
                </a:solidFill>
                <a:highlight>
                  <a:srgbClr val="FFFFFF"/>
                </a:highlight>
              </a:rPr>
              <a:t>-&gt;</a:t>
            </a:r>
            <a:r>
              <a:rPr lang="en" sz="1500">
                <a:solidFill>
                  <a:schemeClr val="dk1"/>
                </a:solidFill>
                <a:highlight>
                  <a:srgbClr val="FFFFFF"/>
                </a:highlight>
              </a:rPr>
              <a:t>structureSet</a:t>
            </a:r>
            <a:r>
              <a:rPr lang="en" sz="1500">
                <a:solidFill>
                  <a:srgbClr val="808030"/>
                </a:solidFill>
                <a:highlight>
                  <a:srgbClr val="FFFFFF"/>
                </a:highlight>
              </a:rPr>
              <a:t>()</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a:t>
            </a:r>
            <a:r>
              <a:rPr b="1" lang="en" sz="1500">
                <a:solidFill>
                  <a:srgbClr val="800000"/>
                </a:solidFill>
                <a:highlight>
                  <a:srgbClr val="FFFFFF"/>
                </a:highlight>
              </a:rPr>
              <a:t>if</a:t>
            </a:r>
            <a:r>
              <a:rPr lang="en" sz="1500">
                <a:solidFill>
                  <a:schemeClr val="dk1"/>
                </a:solidFill>
                <a:highlight>
                  <a:srgbClr val="FFFFFF"/>
                </a:highlight>
              </a:rPr>
              <a:t> </a:t>
            </a:r>
            <a:r>
              <a:rPr lang="en" sz="1500">
                <a:solidFill>
                  <a:srgbClr val="808030"/>
                </a:solidFill>
                <a:highlight>
                  <a:srgbClr val="FFFFFF"/>
                </a:highlight>
              </a:rPr>
              <a:t>(</a:t>
            </a:r>
            <a:r>
              <a:rPr lang="en" sz="1500">
                <a:solidFill>
                  <a:schemeClr val="dk1"/>
                </a:solidFill>
                <a:highlight>
                  <a:srgbClr val="FFFFFF"/>
                </a:highlight>
              </a:rPr>
              <a:t>value</a:t>
            </a:r>
            <a:r>
              <a:rPr lang="en" sz="1500">
                <a:solidFill>
                  <a:srgbClr val="808030"/>
                </a:solidFill>
                <a:highlight>
                  <a:srgbClr val="FFFFFF"/>
                </a:highlight>
              </a:rPr>
              <a:t>.</a:t>
            </a:r>
            <a:r>
              <a:rPr lang="en" sz="1500">
                <a:solidFill>
                  <a:schemeClr val="dk1"/>
                </a:solidFill>
                <a:highlight>
                  <a:srgbClr val="FFFFFF"/>
                </a:highlight>
              </a:rPr>
              <a:t>m_structure</a:t>
            </a:r>
            <a:r>
              <a:rPr lang="en" sz="1500">
                <a:solidFill>
                  <a:srgbClr val="808030"/>
                </a:solidFill>
                <a:highlight>
                  <a:srgbClr val="FFFFFF"/>
                </a:highlight>
              </a:rPr>
              <a:t>.</a:t>
            </a:r>
            <a:r>
              <a:rPr lang="en" sz="1500">
                <a:solidFill>
                  <a:schemeClr val="dk1"/>
                </a:solidFill>
                <a:highlight>
                  <a:srgbClr val="FFFFFF"/>
                </a:highlight>
              </a:rPr>
              <a:t>isSubsetOf</a:t>
            </a:r>
            <a:r>
              <a:rPr lang="en" sz="1500">
                <a:solidFill>
                  <a:srgbClr val="808030"/>
                </a:solidFill>
                <a:highlight>
                  <a:srgbClr val="FFFFFF"/>
                </a:highlight>
              </a:rPr>
              <a:t>(</a:t>
            </a:r>
            <a:r>
              <a:rPr lang="en" sz="1500">
                <a:solidFill>
                  <a:srgbClr val="603000"/>
                </a:solidFill>
                <a:highlight>
                  <a:srgbClr val="FFFFFF"/>
                </a:highlight>
              </a:rPr>
              <a:t>set</a:t>
            </a:r>
            <a:r>
              <a:rPr lang="en" sz="1500">
                <a:solidFill>
                  <a:srgbClr val="808030"/>
                </a:solidFill>
                <a:highlight>
                  <a:srgbClr val="FFFFFF"/>
                </a:highlight>
              </a:rPr>
              <a:t>))</a:t>
            </a:r>
            <a:r>
              <a:rPr lang="en" sz="1500">
                <a:solidFill>
                  <a:schemeClr val="dk1"/>
                </a:solidFill>
                <a:highlight>
                  <a:srgbClr val="FFFFFF"/>
                </a:highlight>
              </a:rPr>
              <a:t> </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 </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node</a:t>
            </a:r>
            <a:r>
              <a:rPr lang="en" sz="1500">
                <a:solidFill>
                  <a:srgbClr val="808030"/>
                </a:solidFill>
                <a:highlight>
                  <a:srgbClr val="FFFFFF"/>
                </a:highlight>
              </a:rPr>
              <a:t>-&gt;</a:t>
            </a:r>
            <a:r>
              <a:rPr lang="en" sz="1500">
                <a:solidFill>
                  <a:srgbClr val="603000"/>
                </a:solidFill>
                <a:highlight>
                  <a:srgbClr val="FFFFFF"/>
                </a:highlight>
              </a:rPr>
              <a:t>remove</a:t>
            </a:r>
            <a:r>
              <a:rPr lang="en" sz="1500">
                <a:solidFill>
                  <a:srgbClr val="808030"/>
                </a:solidFill>
                <a:highlight>
                  <a:srgbClr val="FFFFFF"/>
                </a:highlight>
              </a:rPr>
              <a:t>(</a:t>
            </a:r>
            <a:r>
              <a:rPr lang="en" sz="1500">
                <a:solidFill>
                  <a:schemeClr val="dk1"/>
                </a:solidFill>
                <a:highlight>
                  <a:srgbClr val="FFFFFF"/>
                </a:highlight>
              </a:rPr>
              <a:t>m_graph</a:t>
            </a:r>
            <a:r>
              <a:rPr lang="en" sz="1500">
                <a:solidFill>
                  <a:srgbClr val="808030"/>
                </a:solidFill>
                <a:highlight>
                  <a:srgbClr val="FFFFFF"/>
                </a:highlight>
              </a:rPr>
              <a:t>)</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eliminated </a:t>
            </a:r>
            <a:r>
              <a:rPr lang="en" sz="1500">
                <a:solidFill>
                  <a:srgbClr val="808030"/>
                </a:solidFill>
                <a:highlight>
                  <a:srgbClr val="FFFFFF"/>
                </a:highlight>
              </a:rPr>
              <a:t>=</a:t>
            </a:r>
            <a:r>
              <a:rPr lang="en" sz="1500">
                <a:solidFill>
                  <a:schemeClr val="dk1"/>
                </a:solidFill>
                <a:highlight>
                  <a:srgbClr val="FFFFFF"/>
                </a:highlight>
              </a:rPr>
              <a:t> </a:t>
            </a:r>
            <a:r>
              <a:rPr b="1" lang="en" sz="1500">
                <a:solidFill>
                  <a:srgbClr val="800000"/>
                </a:solidFill>
                <a:highlight>
                  <a:srgbClr val="FFFFFF"/>
                </a:highlight>
              </a:rPr>
              <a:t>true</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a:t>
            </a:r>
            <a:r>
              <a:rPr b="1" lang="en" sz="1500">
                <a:solidFill>
                  <a:srgbClr val="800000"/>
                </a:solidFill>
                <a:highlight>
                  <a:srgbClr val="FFFFFF"/>
                </a:highlight>
              </a:rPr>
              <a:t>break</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latin typeface="Nanum Gothic"/>
              <a:ea typeface="Nanum Gothic"/>
              <a:cs typeface="Nanum Gothic"/>
              <a:sym typeface="Nanum Gothic"/>
            </a:endParaRPr>
          </a:p>
        </p:txBody>
      </p:sp>
      <p:sp>
        <p:nvSpPr>
          <p:cNvPr id="600" name="Google Shape;600;p55"/>
          <p:cNvSpPr txBox="1"/>
          <p:nvPr/>
        </p:nvSpPr>
        <p:spPr>
          <a:xfrm>
            <a:off x="732450" y="5376300"/>
            <a:ext cx="1959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Nanum Gothic"/>
                <a:ea typeface="Nanum Gothic"/>
                <a:cs typeface="Nanum Gothic"/>
                <a:sym typeface="Nanum Gothic"/>
              </a:rPr>
              <a:t>let x = object.p1</a:t>
            </a:r>
            <a:endParaRPr sz="1800">
              <a:solidFill>
                <a:schemeClr val="dk1"/>
              </a:solidFill>
              <a:latin typeface="Nanum Gothic"/>
              <a:ea typeface="Nanum Gothic"/>
              <a:cs typeface="Nanum Gothic"/>
              <a:sym typeface="Nanum Gothic"/>
            </a:endParaRPr>
          </a:p>
        </p:txBody>
      </p:sp>
      <p:sp>
        <p:nvSpPr>
          <p:cNvPr id="601" name="Google Shape;601;p55"/>
          <p:cNvSpPr txBox="1"/>
          <p:nvPr/>
        </p:nvSpPr>
        <p:spPr>
          <a:xfrm>
            <a:off x="3840450" y="5099250"/>
            <a:ext cx="47235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Nanum Gothic"/>
                <a:ea typeface="Nanum Gothic"/>
                <a:cs typeface="Nanum Gothic"/>
                <a:sym typeface="Nanum Gothic"/>
              </a:rPr>
              <a:t>CheckStructure( object, S1 )</a:t>
            </a:r>
            <a:endParaRPr sz="1800">
              <a:solidFill>
                <a:schemeClr val="dk1"/>
              </a:solidFill>
              <a:latin typeface="Nanum Gothic"/>
              <a:ea typeface="Nanum Gothic"/>
              <a:cs typeface="Nanum Gothic"/>
              <a:sym typeface="Nanum Gothic"/>
            </a:endParaRPr>
          </a:p>
          <a:p>
            <a:pPr indent="0" lvl="0" marL="0" rtl="0" algn="l">
              <a:spcBef>
                <a:spcPts val="0"/>
              </a:spcBef>
              <a:spcAft>
                <a:spcPts val="0"/>
              </a:spcAft>
              <a:buNone/>
            </a:pPr>
            <a:r>
              <a:t/>
            </a:r>
            <a:endParaRPr sz="18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sz="1800">
                <a:solidFill>
                  <a:schemeClr val="dk1"/>
                </a:solidFill>
                <a:latin typeface="Nanum Gothic"/>
                <a:ea typeface="Nanum Gothic"/>
                <a:cs typeface="Nanum Gothic"/>
                <a:sym typeface="Nanum Gothic"/>
              </a:rPr>
              <a:t>GetByOffset( object→properties , 0 ) </a:t>
            </a:r>
            <a:endParaRPr sz="1800">
              <a:solidFill>
                <a:schemeClr val="dk1"/>
              </a:solidFill>
              <a:latin typeface="Nanum Gothic"/>
              <a:ea typeface="Nanum Gothic"/>
              <a:cs typeface="Nanum Gothic"/>
              <a:sym typeface="Nanum Gothic"/>
            </a:endParaRPr>
          </a:p>
        </p:txBody>
      </p:sp>
      <p:cxnSp>
        <p:nvCxnSpPr>
          <p:cNvPr id="602" name="Google Shape;602;p55"/>
          <p:cNvCxnSpPr>
            <a:stCxn id="600" idx="3"/>
            <a:endCxn id="601" idx="1"/>
          </p:cNvCxnSpPr>
          <p:nvPr/>
        </p:nvCxnSpPr>
        <p:spPr>
          <a:xfrm>
            <a:off x="2692050" y="5607150"/>
            <a:ext cx="1148400" cy="0"/>
          </a:xfrm>
          <a:prstGeom prst="straightConnector1">
            <a:avLst/>
          </a:prstGeom>
          <a:noFill/>
          <a:ln cap="flat" cmpd="sng" w="9525">
            <a:solidFill>
              <a:schemeClr val="dk2"/>
            </a:solidFill>
            <a:prstDash val="solid"/>
            <a:round/>
            <a:headEnd len="med" w="med" type="none"/>
            <a:tailEnd len="med" w="med" type="triangle"/>
          </a:ln>
        </p:spPr>
      </p:cxnSp>
      <p:sp>
        <p:nvSpPr>
          <p:cNvPr id="603" name="Google Shape;603;p55"/>
          <p:cNvSpPr/>
          <p:nvPr/>
        </p:nvSpPr>
        <p:spPr>
          <a:xfrm>
            <a:off x="4093925" y="1656450"/>
            <a:ext cx="1273800" cy="461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604" name="Google Shape;604;p55"/>
          <p:cNvSpPr/>
          <p:nvPr/>
        </p:nvSpPr>
        <p:spPr>
          <a:xfrm>
            <a:off x="5639700" y="5108500"/>
            <a:ext cx="838200" cy="405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605" name="Google Shape;605;p55"/>
          <p:cNvSpPr/>
          <p:nvPr/>
        </p:nvSpPr>
        <p:spPr>
          <a:xfrm>
            <a:off x="556025" y="1656450"/>
            <a:ext cx="4985700" cy="461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606" name="Google Shape;606;p55"/>
          <p:cNvSpPr/>
          <p:nvPr/>
        </p:nvSpPr>
        <p:spPr>
          <a:xfrm>
            <a:off x="556025" y="2118150"/>
            <a:ext cx="2514600" cy="461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607" name="Google Shape;607;p55"/>
          <p:cNvSpPr/>
          <p:nvPr/>
        </p:nvSpPr>
        <p:spPr>
          <a:xfrm>
            <a:off x="6390800" y="5108500"/>
            <a:ext cx="446400" cy="405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0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6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0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60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6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56"/>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Constant Folding </a:t>
            </a:r>
            <a:endParaRPr/>
          </a:p>
        </p:txBody>
      </p:sp>
      <p:sp>
        <p:nvSpPr>
          <p:cNvPr id="613" name="Google Shape;613;p56"/>
          <p:cNvSpPr txBox="1"/>
          <p:nvPr/>
        </p:nvSpPr>
        <p:spPr>
          <a:xfrm>
            <a:off x="311700" y="1460500"/>
            <a:ext cx="6270300" cy="364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800000"/>
                </a:solidFill>
                <a:highlight>
                  <a:srgbClr val="FFFFFF"/>
                </a:highlight>
              </a:rPr>
              <a:t>case </a:t>
            </a:r>
            <a:r>
              <a:rPr lang="en" sz="1500">
                <a:solidFill>
                  <a:srgbClr val="7D0045"/>
                </a:solidFill>
                <a:highlight>
                  <a:srgbClr val="FFFFFF"/>
                </a:highlight>
              </a:rPr>
              <a:t>CheckStructure</a:t>
            </a:r>
            <a:r>
              <a:rPr lang="en" sz="1500">
                <a:solidFill>
                  <a:srgbClr val="E34ADC"/>
                </a:solidFill>
                <a:highlight>
                  <a:srgbClr val="FFFFFF"/>
                </a:highlight>
              </a:rPr>
              <a:t>:</a:t>
            </a:r>
            <a:r>
              <a:rPr lang="en" sz="1500">
                <a:solidFill>
                  <a:schemeClr val="dk1"/>
                </a:solidFill>
                <a:highlight>
                  <a:srgbClr val="FFFFFF"/>
                </a:highlight>
              </a:rPr>
              <a:t> </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AbstractValue</a:t>
            </a:r>
            <a:r>
              <a:rPr lang="en" sz="1500">
                <a:solidFill>
                  <a:srgbClr val="808030"/>
                </a:solidFill>
                <a:highlight>
                  <a:srgbClr val="FFFFFF"/>
                </a:highlight>
              </a:rPr>
              <a:t>&amp;</a:t>
            </a:r>
            <a:r>
              <a:rPr lang="en" sz="1500">
                <a:solidFill>
                  <a:schemeClr val="dk1"/>
                </a:solidFill>
                <a:highlight>
                  <a:srgbClr val="FFFFFF"/>
                </a:highlight>
              </a:rPr>
              <a:t> value </a:t>
            </a:r>
            <a:r>
              <a:rPr lang="en" sz="1500">
                <a:solidFill>
                  <a:srgbClr val="808030"/>
                </a:solidFill>
                <a:highlight>
                  <a:srgbClr val="FFFFFF"/>
                </a:highlight>
              </a:rPr>
              <a:t>=</a:t>
            </a:r>
            <a:r>
              <a:rPr lang="en" sz="1500">
                <a:solidFill>
                  <a:schemeClr val="dk1"/>
                </a:solidFill>
                <a:highlight>
                  <a:srgbClr val="FFFFFF"/>
                </a:highlight>
              </a:rPr>
              <a:t> m_state</a:t>
            </a:r>
            <a:r>
              <a:rPr lang="en" sz="1500">
                <a:solidFill>
                  <a:srgbClr val="808030"/>
                </a:solidFill>
                <a:highlight>
                  <a:srgbClr val="FFFFFF"/>
                </a:highlight>
              </a:rPr>
              <a:t>.</a:t>
            </a:r>
            <a:r>
              <a:rPr lang="en" sz="1500">
                <a:solidFill>
                  <a:schemeClr val="dk1"/>
                </a:solidFill>
                <a:highlight>
                  <a:srgbClr val="FFFFFF"/>
                </a:highlight>
              </a:rPr>
              <a:t>forNode</a:t>
            </a:r>
            <a:r>
              <a:rPr lang="en" sz="1500">
                <a:solidFill>
                  <a:srgbClr val="808030"/>
                </a:solidFill>
                <a:highlight>
                  <a:srgbClr val="FFFFFF"/>
                </a:highlight>
              </a:rPr>
              <a:t>(</a:t>
            </a:r>
            <a:r>
              <a:rPr lang="en" sz="1500">
                <a:solidFill>
                  <a:schemeClr val="dk1"/>
                </a:solidFill>
                <a:highlight>
                  <a:srgbClr val="FFFFFF"/>
                </a:highlight>
              </a:rPr>
              <a:t>node</a:t>
            </a:r>
            <a:r>
              <a:rPr lang="en" sz="1500">
                <a:solidFill>
                  <a:srgbClr val="808030"/>
                </a:solidFill>
                <a:highlight>
                  <a:srgbClr val="FFFFFF"/>
                </a:highlight>
              </a:rPr>
              <a:t>-&gt;</a:t>
            </a:r>
            <a:r>
              <a:rPr lang="en" sz="1500">
                <a:solidFill>
                  <a:schemeClr val="dk1"/>
                </a:solidFill>
                <a:highlight>
                  <a:srgbClr val="FFFFFF"/>
                </a:highlight>
              </a:rPr>
              <a:t>child1</a:t>
            </a:r>
            <a:r>
              <a:rPr lang="en" sz="1500">
                <a:solidFill>
                  <a:srgbClr val="808030"/>
                </a:solidFill>
                <a:highlight>
                  <a:srgbClr val="FFFFFF"/>
                </a:highlight>
              </a:rPr>
              <a:t>())</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a:t>
            </a:r>
            <a:r>
              <a:rPr lang="en" sz="1500">
                <a:solidFill>
                  <a:srgbClr val="603000"/>
                </a:solidFill>
                <a:highlight>
                  <a:srgbClr val="FFFFFF"/>
                </a:highlight>
              </a:rPr>
              <a:t>set</a:t>
            </a:r>
            <a:r>
              <a:rPr lang="en" sz="1500">
                <a:solidFill>
                  <a:schemeClr val="dk1"/>
                </a:solidFill>
                <a:highlight>
                  <a:srgbClr val="FFFFFF"/>
                </a:highlight>
              </a:rPr>
              <a:t> </a:t>
            </a:r>
            <a:r>
              <a:rPr lang="en" sz="1500">
                <a:solidFill>
                  <a:srgbClr val="808030"/>
                </a:solidFill>
                <a:highlight>
                  <a:srgbClr val="FFFFFF"/>
                </a:highlight>
              </a:rPr>
              <a:t>=</a:t>
            </a:r>
            <a:r>
              <a:rPr lang="en" sz="1500">
                <a:solidFill>
                  <a:schemeClr val="dk1"/>
                </a:solidFill>
                <a:highlight>
                  <a:srgbClr val="FFFFFF"/>
                </a:highlight>
              </a:rPr>
              <a:t> node</a:t>
            </a:r>
            <a:r>
              <a:rPr lang="en" sz="1500">
                <a:solidFill>
                  <a:srgbClr val="808030"/>
                </a:solidFill>
                <a:highlight>
                  <a:srgbClr val="FFFFFF"/>
                </a:highlight>
              </a:rPr>
              <a:t>-&gt;</a:t>
            </a:r>
            <a:r>
              <a:rPr lang="en" sz="1500">
                <a:solidFill>
                  <a:schemeClr val="dk1"/>
                </a:solidFill>
                <a:highlight>
                  <a:srgbClr val="FFFFFF"/>
                </a:highlight>
              </a:rPr>
              <a:t>structureSet</a:t>
            </a:r>
            <a:r>
              <a:rPr lang="en" sz="1500">
                <a:solidFill>
                  <a:srgbClr val="808030"/>
                </a:solidFill>
                <a:highlight>
                  <a:srgbClr val="FFFFFF"/>
                </a:highlight>
              </a:rPr>
              <a:t>()</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a:t>
            </a:r>
            <a:r>
              <a:rPr b="1" lang="en" sz="1500">
                <a:solidFill>
                  <a:srgbClr val="800000"/>
                </a:solidFill>
                <a:highlight>
                  <a:srgbClr val="FFFFFF"/>
                </a:highlight>
              </a:rPr>
              <a:t>if</a:t>
            </a:r>
            <a:r>
              <a:rPr lang="en" sz="1500">
                <a:solidFill>
                  <a:schemeClr val="dk1"/>
                </a:solidFill>
                <a:highlight>
                  <a:srgbClr val="FFFFFF"/>
                </a:highlight>
              </a:rPr>
              <a:t> </a:t>
            </a:r>
            <a:r>
              <a:rPr lang="en" sz="1500">
                <a:solidFill>
                  <a:srgbClr val="808030"/>
                </a:solidFill>
                <a:highlight>
                  <a:srgbClr val="FFFFFF"/>
                </a:highlight>
              </a:rPr>
              <a:t>(</a:t>
            </a:r>
            <a:r>
              <a:rPr lang="en" sz="1500">
                <a:solidFill>
                  <a:schemeClr val="dk1"/>
                </a:solidFill>
                <a:highlight>
                  <a:srgbClr val="FFFFFF"/>
                </a:highlight>
              </a:rPr>
              <a:t>value</a:t>
            </a:r>
            <a:r>
              <a:rPr lang="en" sz="1500">
                <a:solidFill>
                  <a:srgbClr val="808030"/>
                </a:solidFill>
                <a:highlight>
                  <a:srgbClr val="FFFFFF"/>
                </a:highlight>
              </a:rPr>
              <a:t>.</a:t>
            </a:r>
            <a:r>
              <a:rPr lang="en" sz="1500">
                <a:solidFill>
                  <a:schemeClr val="dk1"/>
                </a:solidFill>
                <a:highlight>
                  <a:srgbClr val="FFFFFF"/>
                </a:highlight>
              </a:rPr>
              <a:t>m_structure</a:t>
            </a:r>
            <a:r>
              <a:rPr lang="en" sz="1500">
                <a:solidFill>
                  <a:srgbClr val="808030"/>
                </a:solidFill>
                <a:highlight>
                  <a:srgbClr val="FFFFFF"/>
                </a:highlight>
              </a:rPr>
              <a:t>.</a:t>
            </a:r>
            <a:r>
              <a:rPr lang="en" sz="1500">
                <a:solidFill>
                  <a:schemeClr val="dk1"/>
                </a:solidFill>
                <a:highlight>
                  <a:srgbClr val="FFFFFF"/>
                </a:highlight>
              </a:rPr>
              <a:t>isSubsetOf</a:t>
            </a:r>
            <a:r>
              <a:rPr lang="en" sz="1500">
                <a:solidFill>
                  <a:srgbClr val="808030"/>
                </a:solidFill>
                <a:highlight>
                  <a:srgbClr val="FFFFFF"/>
                </a:highlight>
              </a:rPr>
              <a:t>(</a:t>
            </a:r>
            <a:r>
              <a:rPr lang="en" sz="1500">
                <a:solidFill>
                  <a:srgbClr val="603000"/>
                </a:solidFill>
                <a:highlight>
                  <a:srgbClr val="FFFFFF"/>
                </a:highlight>
              </a:rPr>
              <a:t>set</a:t>
            </a:r>
            <a:r>
              <a:rPr lang="en" sz="1500">
                <a:solidFill>
                  <a:srgbClr val="808030"/>
                </a:solidFill>
                <a:highlight>
                  <a:srgbClr val="FFFFFF"/>
                </a:highlight>
              </a:rPr>
              <a:t>))</a:t>
            </a:r>
            <a:r>
              <a:rPr lang="en" sz="1500">
                <a:solidFill>
                  <a:schemeClr val="dk1"/>
                </a:solidFill>
                <a:highlight>
                  <a:srgbClr val="FFFFFF"/>
                </a:highlight>
              </a:rPr>
              <a:t> </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 </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node</a:t>
            </a:r>
            <a:r>
              <a:rPr lang="en" sz="1500">
                <a:solidFill>
                  <a:srgbClr val="808030"/>
                </a:solidFill>
                <a:highlight>
                  <a:srgbClr val="FFFFFF"/>
                </a:highlight>
              </a:rPr>
              <a:t>-&gt;</a:t>
            </a:r>
            <a:r>
              <a:rPr lang="en" sz="1500">
                <a:solidFill>
                  <a:srgbClr val="603000"/>
                </a:solidFill>
                <a:highlight>
                  <a:srgbClr val="FFFFFF"/>
                </a:highlight>
              </a:rPr>
              <a:t>remove</a:t>
            </a:r>
            <a:r>
              <a:rPr lang="en" sz="1500">
                <a:solidFill>
                  <a:srgbClr val="808030"/>
                </a:solidFill>
                <a:highlight>
                  <a:srgbClr val="FFFFFF"/>
                </a:highlight>
              </a:rPr>
              <a:t>(</a:t>
            </a:r>
            <a:r>
              <a:rPr lang="en" sz="1500">
                <a:solidFill>
                  <a:schemeClr val="dk1"/>
                </a:solidFill>
                <a:highlight>
                  <a:srgbClr val="FFFFFF"/>
                </a:highlight>
              </a:rPr>
              <a:t>m_graph</a:t>
            </a:r>
            <a:r>
              <a:rPr lang="en" sz="1500">
                <a:solidFill>
                  <a:srgbClr val="808030"/>
                </a:solidFill>
                <a:highlight>
                  <a:srgbClr val="FFFFFF"/>
                </a:highlight>
              </a:rPr>
              <a:t>)</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eliminated </a:t>
            </a:r>
            <a:r>
              <a:rPr lang="en" sz="1500">
                <a:solidFill>
                  <a:srgbClr val="808030"/>
                </a:solidFill>
                <a:highlight>
                  <a:srgbClr val="FFFFFF"/>
                </a:highlight>
              </a:rPr>
              <a:t>=</a:t>
            </a:r>
            <a:r>
              <a:rPr lang="en" sz="1500">
                <a:solidFill>
                  <a:schemeClr val="dk1"/>
                </a:solidFill>
                <a:highlight>
                  <a:srgbClr val="FFFFFF"/>
                </a:highlight>
              </a:rPr>
              <a:t> </a:t>
            </a:r>
            <a:r>
              <a:rPr b="1" lang="en" sz="1500">
                <a:solidFill>
                  <a:srgbClr val="800000"/>
                </a:solidFill>
                <a:highlight>
                  <a:srgbClr val="FFFFFF"/>
                </a:highlight>
              </a:rPr>
              <a:t>true</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a:t>
            </a:r>
            <a:r>
              <a:rPr b="1" lang="en" sz="1500">
                <a:solidFill>
                  <a:srgbClr val="800000"/>
                </a:solidFill>
                <a:highlight>
                  <a:srgbClr val="FFFFFF"/>
                </a:highlight>
              </a:rPr>
              <a:t>break</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    </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latin typeface="Nanum Gothic"/>
              <a:ea typeface="Nanum Gothic"/>
              <a:cs typeface="Nanum Gothic"/>
              <a:sym typeface="Nanum Gothic"/>
            </a:endParaRPr>
          </a:p>
        </p:txBody>
      </p:sp>
      <p:sp>
        <p:nvSpPr>
          <p:cNvPr id="614" name="Google Shape;614;p56"/>
          <p:cNvSpPr txBox="1"/>
          <p:nvPr/>
        </p:nvSpPr>
        <p:spPr>
          <a:xfrm>
            <a:off x="732450" y="5376300"/>
            <a:ext cx="1959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Nanum Gothic"/>
                <a:ea typeface="Nanum Gothic"/>
                <a:cs typeface="Nanum Gothic"/>
                <a:sym typeface="Nanum Gothic"/>
              </a:rPr>
              <a:t>let x = object.p1</a:t>
            </a:r>
            <a:endParaRPr sz="1800">
              <a:solidFill>
                <a:schemeClr val="dk1"/>
              </a:solidFill>
              <a:latin typeface="Nanum Gothic"/>
              <a:ea typeface="Nanum Gothic"/>
              <a:cs typeface="Nanum Gothic"/>
              <a:sym typeface="Nanum Gothic"/>
            </a:endParaRPr>
          </a:p>
        </p:txBody>
      </p:sp>
      <p:sp>
        <p:nvSpPr>
          <p:cNvPr id="615" name="Google Shape;615;p56"/>
          <p:cNvSpPr txBox="1"/>
          <p:nvPr/>
        </p:nvSpPr>
        <p:spPr>
          <a:xfrm>
            <a:off x="3840450" y="5099250"/>
            <a:ext cx="47235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Nanum Gothic"/>
                <a:ea typeface="Nanum Gothic"/>
                <a:cs typeface="Nanum Gothic"/>
                <a:sym typeface="Nanum Gothic"/>
              </a:rPr>
              <a:t>CheckStructure( object, S1 )</a:t>
            </a:r>
            <a:endParaRPr sz="1800">
              <a:solidFill>
                <a:schemeClr val="dk1"/>
              </a:solidFill>
              <a:latin typeface="Nanum Gothic"/>
              <a:ea typeface="Nanum Gothic"/>
              <a:cs typeface="Nanum Gothic"/>
              <a:sym typeface="Nanum Gothic"/>
            </a:endParaRPr>
          </a:p>
          <a:p>
            <a:pPr indent="0" lvl="0" marL="0" rtl="0" algn="l">
              <a:spcBef>
                <a:spcPts val="0"/>
              </a:spcBef>
              <a:spcAft>
                <a:spcPts val="0"/>
              </a:spcAft>
              <a:buNone/>
            </a:pPr>
            <a:r>
              <a:t/>
            </a:r>
            <a:endParaRPr sz="18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sz="1800">
                <a:solidFill>
                  <a:schemeClr val="dk1"/>
                </a:solidFill>
                <a:latin typeface="Nanum Gothic"/>
                <a:ea typeface="Nanum Gothic"/>
                <a:cs typeface="Nanum Gothic"/>
                <a:sym typeface="Nanum Gothic"/>
              </a:rPr>
              <a:t>GetByOffset( object→properties , 0 ) </a:t>
            </a:r>
            <a:endParaRPr sz="1800">
              <a:solidFill>
                <a:schemeClr val="dk1"/>
              </a:solidFill>
              <a:latin typeface="Nanum Gothic"/>
              <a:ea typeface="Nanum Gothic"/>
              <a:cs typeface="Nanum Gothic"/>
              <a:sym typeface="Nanum Gothic"/>
            </a:endParaRPr>
          </a:p>
        </p:txBody>
      </p:sp>
      <p:cxnSp>
        <p:nvCxnSpPr>
          <p:cNvPr id="616" name="Google Shape;616;p56"/>
          <p:cNvCxnSpPr>
            <a:stCxn id="614" idx="3"/>
            <a:endCxn id="615" idx="1"/>
          </p:cNvCxnSpPr>
          <p:nvPr/>
        </p:nvCxnSpPr>
        <p:spPr>
          <a:xfrm>
            <a:off x="2692050" y="5607150"/>
            <a:ext cx="1148400" cy="0"/>
          </a:xfrm>
          <a:prstGeom prst="straightConnector1">
            <a:avLst/>
          </a:prstGeom>
          <a:noFill/>
          <a:ln cap="flat" cmpd="sng" w="9525">
            <a:solidFill>
              <a:schemeClr val="dk2"/>
            </a:solidFill>
            <a:prstDash val="solid"/>
            <a:round/>
            <a:headEnd len="med" w="med" type="none"/>
            <a:tailEnd len="med" w="med" type="triangle"/>
          </a:ln>
        </p:spPr>
      </p:cxnSp>
      <p:sp>
        <p:nvSpPr>
          <p:cNvPr id="617" name="Google Shape;617;p56"/>
          <p:cNvSpPr/>
          <p:nvPr/>
        </p:nvSpPr>
        <p:spPr>
          <a:xfrm>
            <a:off x="730250" y="3311075"/>
            <a:ext cx="2373000" cy="377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618" name="Google Shape;618;p56"/>
          <p:cNvSpPr/>
          <p:nvPr/>
        </p:nvSpPr>
        <p:spPr>
          <a:xfrm>
            <a:off x="4405650" y="2146300"/>
            <a:ext cx="4158300" cy="1404300"/>
          </a:xfrm>
          <a:prstGeom prst="ellipse">
            <a:avLst/>
          </a:prstGeom>
          <a:solidFill>
            <a:srgbClr val="FFFF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Set is Subet of sets reported by AV </a:t>
            </a:r>
            <a:endParaRPr>
              <a:latin typeface="Nanum Gothic"/>
              <a:ea typeface="Nanum Gothic"/>
              <a:cs typeface="Nanum Gothic"/>
              <a:sym typeface="Nanum Gothic"/>
            </a:endParaRPr>
          </a:p>
          <a:p>
            <a:pPr indent="0" lvl="0" marL="0" rtl="0" algn="ctr">
              <a:spcBef>
                <a:spcPts val="0"/>
              </a:spcBef>
              <a:spcAft>
                <a:spcPts val="0"/>
              </a:spcAft>
              <a:buNone/>
            </a:pPr>
            <a:r>
              <a:rPr lang="en">
                <a:latin typeface="Nanum Gothic"/>
                <a:ea typeface="Nanum Gothic"/>
                <a:cs typeface="Nanum Gothic"/>
                <a:sym typeface="Nanum Gothic"/>
              </a:rPr>
              <a:t>The CheckStructure will always pass</a:t>
            </a:r>
            <a:endParaRPr>
              <a:latin typeface="Nanum Gothic"/>
              <a:ea typeface="Nanum Gothic"/>
              <a:cs typeface="Nanum Gothic"/>
              <a:sym typeface="Nanum Gothic"/>
            </a:endParaRPr>
          </a:p>
        </p:txBody>
      </p:sp>
      <p:cxnSp>
        <p:nvCxnSpPr>
          <p:cNvPr id="619" name="Google Shape;619;p56"/>
          <p:cNvCxnSpPr>
            <a:stCxn id="618" idx="2"/>
            <a:endCxn id="617" idx="3"/>
          </p:cNvCxnSpPr>
          <p:nvPr/>
        </p:nvCxnSpPr>
        <p:spPr>
          <a:xfrm flipH="1">
            <a:off x="3103350" y="2848450"/>
            <a:ext cx="1302300" cy="6516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57"/>
          <p:cNvSpPr txBox="1"/>
          <p:nvPr>
            <p:ph type="title"/>
          </p:nvPr>
        </p:nvSpPr>
        <p:spPr>
          <a:xfrm>
            <a:off x="311700" y="740800"/>
            <a:ext cx="2808000" cy="100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Exploitation</a:t>
            </a:r>
            <a:endParaRPr/>
          </a:p>
        </p:txBody>
      </p:sp>
      <p:sp>
        <p:nvSpPr>
          <p:cNvPr id="625" name="Google Shape;625;p57"/>
          <p:cNvSpPr txBox="1"/>
          <p:nvPr>
            <p:ph idx="1" type="body"/>
          </p:nvPr>
        </p:nvSpPr>
        <p:spPr>
          <a:xfrm>
            <a:off x="311700" y="1852800"/>
            <a:ext cx="2808000" cy="42393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sp>
        <p:nvSpPr>
          <p:cNvPr id="626" name="Google Shape;626;p57"/>
          <p:cNvSpPr txBox="1"/>
          <p:nvPr/>
        </p:nvSpPr>
        <p:spPr>
          <a:xfrm>
            <a:off x="5062775" y="1748500"/>
            <a:ext cx="3298500" cy="364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696969"/>
                </a:solidFill>
                <a:highlight>
                  <a:srgbClr val="FFFFFF"/>
                </a:highlight>
              </a:rPr>
              <a:t>// Structure S</a:t>
            </a:r>
            <a:endParaRPr sz="1500">
              <a:solidFill>
                <a:schemeClr val="dk1"/>
              </a:solidFill>
              <a:highlight>
                <a:srgbClr val="FFFFFF"/>
              </a:highlight>
            </a:endParaRPr>
          </a:p>
          <a:p>
            <a:pPr indent="0" lvl="0" marL="0" rtl="0" algn="l">
              <a:spcBef>
                <a:spcPts val="0"/>
              </a:spcBef>
              <a:spcAft>
                <a:spcPts val="0"/>
              </a:spcAft>
              <a:buNone/>
            </a:pPr>
            <a:r>
              <a:rPr b="1" lang="en" sz="1500">
                <a:solidFill>
                  <a:srgbClr val="800000"/>
                </a:solidFill>
                <a:highlight>
                  <a:srgbClr val="FFFFFF"/>
                </a:highlight>
              </a:rPr>
              <a:t>let</a:t>
            </a:r>
            <a:r>
              <a:rPr lang="en" sz="1500">
                <a:solidFill>
                  <a:schemeClr val="dk1"/>
                </a:solidFill>
                <a:highlight>
                  <a:srgbClr val="FFFFFF"/>
                </a:highlight>
              </a:rPr>
              <a:t> constobj </a:t>
            </a:r>
            <a:r>
              <a:rPr lang="en" sz="1500">
                <a:solidFill>
                  <a:srgbClr val="808030"/>
                </a:solidFill>
                <a:highlight>
                  <a:srgbClr val="FFFFFF"/>
                </a:highlight>
              </a:rPr>
              <a:t>=</a:t>
            </a:r>
            <a:r>
              <a:rPr lang="en" sz="1500">
                <a:solidFill>
                  <a:schemeClr val="dk1"/>
                </a:solidFill>
                <a:highlight>
                  <a:srgbClr val="FFFFFF"/>
                </a:highlight>
              </a:rPr>
              <a:t> </a:t>
            </a:r>
            <a:r>
              <a:rPr lang="en" sz="1500">
                <a:solidFill>
                  <a:srgbClr val="800080"/>
                </a:solidFill>
                <a:highlight>
                  <a:srgbClr val="FFFFFF"/>
                </a:highlight>
              </a:rPr>
              <a:t>{</a:t>
            </a:r>
            <a:r>
              <a:rPr lang="en" sz="1500">
                <a:solidFill>
                  <a:schemeClr val="dk1"/>
                </a:solidFill>
                <a:highlight>
                  <a:srgbClr val="FFFFFF"/>
                </a:highlight>
              </a:rPr>
              <a:t>value</a:t>
            </a:r>
            <a:r>
              <a:rPr lang="en" sz="1500">
                <a:solidFill>
                  <a:srgbClr val="800080"/>
                </a:solidFill>
                <a:highlight>
                  <a:srgbClr val="FFFFFF"/>
                </a:highlight>
              </a:rPr>
              <a:t>:</a:t>
            </a:r>
            <a:r>
              <a:rPr lang="en" sz="1500">
                <a:solidFill>
                  <a:schemeClr val="dk1"/>
                </a:solidFill>
                <a:highlight>
                  <a:srgbClr val="FFFFFF"/>
                </a:highlight>
              </a:rPr>
              <a:t> </a:t>
            </a:r>
            <a:r>
              <a:rPr lang="en" sz="1500">
                <a:solidFill>
                  <a:srgbClr val="008000"/>
                </a:solidFill>
                <a:highlight>
                  <a:srgbClr val="FFFFFF"/>
                </a:highlight>
              </a:rPr>
              <a:t>0x1337</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rPr lang="en" sz="1500">
                <a:solidFill>
                  <a:srgbClr val="696969"/>
                </a:solidFill>
                <a:highlight>
                  <a:srgbClr val="FFFFFF"/>
                </a:highlight>
              </a:rPr>
              <a:t>// Structure S1 --&gt; p1: 0 and p2: 1</a:t>
            </a:r>
            <a:endParaRPr sz="1500">
              <a:solidFill>
                <a:schemeClr val="dk1"/>
              </a:solidFill>
              <a:highlight>
                <a:srgbClr val="FFFFFF"/>
              </a:highlight>
            </a:endParaRPr>
          </a:p>
          <a:p>
            <a:pPr indent="0" lvl="0" marL="0" rtl="0" algn="l">
              <a:spcBef>
                <a:spcPts val="0"/>
              </a:spcBef>
              <a:spcAft>
                <a:spcPts val="0"/>
              </a:spcAft>
              <a:buNone/>
            </a:pPr>
            <a:r>
              <a:rPr b="1" lang="en" sz="1500">
                <a:solidFill>
                  <a:srgbClr val="800000"/>
                </a:solidFill>
                <a:highlight>
                  <a:srgbClr val="FFFFFF"/>
                </a:highlight>
              </a:rPr>
              <a:t>let</a:t>
            </a:r>
            <a:r>
              <a:rPr lang="en" sz="1500">
                <a:solidFill>
                  <a:schemeClr val="dk1"/>
                </a:solidFill>
                <a:highlight>
                  <a:srgbClr val="FFFFFF"/>
                </a:highlight>
              </a:rPr>
              <a:t> obj1 </a:t>
            </a:r>
            <a:r>
              <a:rPr lang="en" sz="1500">
                <a:solidFill>
                  <a:srgbClr val="808030"/>
                </a:solidFill>
                <a:highlight>
                  <a:srgbClr val="FFFFFF"/>
                </a:highlight>
              </a:rPr>
              <a:t>=</a:t>
            </a:r>
            <a:r>
              <a:rPr lang="en" sz="1500">
                <a:solidFill>
                  <a:schemeClr val="dk1"/>
                </a:solidFill>
                <a:highlight>
                  <a:srgbClr val="FFFFFF"/>
                </a:highlight>
              </a:rPr>
              <a:t> </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obj1</a:t>
            </a:r>
            <a:r>
              <a:rPr lang="en" sz="1500">
                <a:solidFill>
                  <a:srgbClr val="808030"/>
                </a:solidFill>
                <a:highlight>
                  <a:srgbClr val="FFFFFF"/>
                </a:highlight>
              </a:rPr>
              <a:t>.</a:t>
            </a:r>
            <a:r>
              <a:rPr lang="en" sz="1500">
                <a:solidFill>
                  <a:schemeClr val="dk1"/>
                </a:solidFill>
                <a:highlight>
                  <a:srgbClr val="FFFFFF"/>
                </a:highlight>
              </a:rPr>
              <a:t>p1 </a:t>
            </a:r>
            <a:r>
              <a:rPr lang="en" sz="1500">
                <a:solidFill>
                  <a:srgbClr val="808030"/>
                </a:solidFill>
                <a:highlight>
                  <a:srgbClr val="FFFFFF"/>
                </a:highlight>
              </a:rPr>
              <a:t>=</a:t>
            </a:r>
            <a:r>
              <a:rPr lang="en" sz="1500">
                <a:solidFill>
                  <a:schemeClr val="dk1"/>
                </a:solidFill>
                <a:highlight>
                  <a:srgbClr val="FFFFFF"/>
                </a:highlight>
              </a:rPr>
              <a:t> constobj</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obj2</a:t>
            </a:r>
            <a:r>
              <a:rPr lang="en" sz="1500">
                <a:solidFill>
                  <a:srgbClr val="808030"/>
                </a:solidFill>
                <a:highlight>
                  <a:srgbClr val="FFFFFF"/>
                </a:highlight>
              </a:rPr>
              <a:t>.</a:t>
            </a:r>
            <a:r>
              <a:rPr lang="en" sz="1500">
                <a:solidFill>
                  <a:schemeClr val="dk1"/>
                </a:solidFill>
                <a:highlight>
                  <a:srgbClr val="FFFFFF"/>
                </a:highlight>
              </a:rPr>
              <a:t>p2 </a:t>
            </a:r>
            <a:r>
              <a:rPr lang="en" sz="1500">
                <a:solidFill>
                  <a:srgbClr val="808030"/>
                </a:solidFill>
                <a:highlight>
                  <a:srgbClr val="FFFFFF"/>
                </a:highlight>
              </a:rPr>
              <a:t>=</a:t>
            </a:r>
            <a:r>
              <a:rPr lang="en" sz="1500">
                <a:solidFill>
                  <a:schemeClr val="dk1"/>
                </a:solidFill>
                <a:highlight>
                  <a:srgbClr val="FFFFFF"/>
                </a:highlight>
              </a:rPr>
              <a:t> constobj</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rPr lang="en" sz="1500">
                <a:solidFill>
                  <a:srgbClr val="80803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rPr b="1" lang="en" sz="1500">
                <a:solidFill>
                  <a:srgbClr val="800000"/>
                </a:solidFill>
                <a:highlight>
                  <a:srgbClr val="FFFFFF"/>
                </a:highlight>
              </a:rPr>
              <a:t>let</a:t>
            </a:r>
            <a:r>
              <a:rPr lang="en" sz="1500">
                <a:solidFill>
                  <a:schemeClr val="dk1"/>
                </a:solidFill>
                <a:highlight>
                  <a:srgbClr val="FFFFFF"/>
                </a:highlight>
              </a:rPr>
              <a:t> access </a:t>
            </a:r>
            <a:r>
              <a:rPr lang="en" sz="1500">
                <a:solidFill>
                  <a:srgbClr val="808030"/>
                </a:solidFill>
                <a:highlight>
                  <a:srgbClr val="FFFFFF"/>
                </a:highlight>
              </a:rPr>
              <a:t>=</a:t>
            </a:r>
            <a:r>
              <a:rPr lang="en" sz="1500">
                <a:solidFill>
                  <a:schemeClr val="dk1"/>
                </a:solidFill>
                <a:highlight>
                  <a:srgbClr val="FFFFFF"/>
                </a:highlight>
              </a:rPr>
              <a:t> access_object</a:t>
            </a:r>
            <a:r>
              <a:rPr lang="en" sz="1500">
                <a:solidFill>
                  <a:srgbClr val="808030"/>
                </a:solidFill>
                <a:highlight>
                  <a:srgbClr val="FFFFFF"/>
                </a:highlight>
              </a:rPr>
              <a:t>.</a:t>
            </a:r>
            <a:r>
              <a:rPr lang="en" sz="1500">
                <a:solidFill>
                  <a:schemeClr val="dk1"/>
                </a:solidFill>
                <a:highlight>
                  <a:srgbClr val="FFFFFF"/>
                </a:highlight>
              </a:rPr>
              <a:t>p1</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access</a:t>
            </a:r>
            <a:r>
              <a:rPr lang="en" sz="1500">
                <a:solidFill>
                  <a:srgbClr val="808030"/>
                </a:solidFill>
                <a:highlight>
                  <a:srgbClr val="FFFFFF"/>
                </a:highlight>
              </a:rPr>
              <a:t>.</a:t>
            </a:r>
            <a:r>
              <a:rPr lang="en" sz="1500">
                <a:solidFill>
                  <a:schemeClr val="dk1"/>
                </a:solidFill>
                <a:highlight>
                  <a:srgbClr val="FFFFFF"/>
                </a:highlight>
              </a:rPr>
              <a:t>value</a:t>
            </a:r>
            <a:endParaRPr sz="15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latin typeface="Nanum Gothic"/>
              <a:ea typeface="Nanum Gothic"/>
              <a:cs typeface="Nanum Gothic"/>
              <a:sym typeface="Nanum Gothic"/>
            </a:endParaRPr>
          </a:p>
        </p:txBody>
      </p:sp>
      <p:sp>
        <p:nvSpPr>
          <p:cNvPr id="627" name="Google Shape;627;p57"/>
          <p:cNvSpPr/>
          <p:nvPr/>
        </p:nvSpPr>
        <p:spPr>
          <a:xfrm>
            <a:off x="5367575" y="4045850"/>
            <a:ext cx="751200" cy="446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628" name="Google Shape;628;p57"/>
          <p:cNvSpPr/>
          <p:nvPr/>
        </p:nvSpPr>
        <p:spPr>
          <a:xfrm>
            <a:off x="1753500" y="2445650"/>
            <a:ext cx="2961000" cy="707700"/>
          </a:xfrm>
          <a:prstGeom prst="ellipse">
            <a:avLst/>
          </a:prstGeom>
          <a:solidFill>
            <a:schemeClr val="accent6"/>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AbstractValue(access)</a:t>
            </a:r>
            <a:endParaRPr>
              <a:latin typeface="Nanum Gothic"/>
              <a:ea typeface="Nanum Gothic"/>
              <a:cs typeface="Nanum Gothic"/>
              <a:sym typeface="Nanum Gothic"/>
            </a:endParaRPr>
          </a:p>
          <a:p>
            <a:pPr indent="0" lvl="0" marL="0" rtl="0" algn="ctr">
              <a:spcBef>
                <a:spcPts val="0"/>
              </a:spcBef>
              <a:spcAft>
                <a:spcPts val="0"/>
              </a:spcAft>
              <a:buNone/>
            </a:pPr>
            <a:r>
              <a:rPr lang="en">
                <a:latin typeface="Nanum Gothic"/>
                <a:ea typeface="Nanum Gothic"/>
                <a:cs typeface="Nanum Gothic"/>
                <a:sym typeface="Nanum Gothic"/>
              </a:rPr>
              <a:t>= constobj (S)</a:t>
            </a:r>
            <a:endParaRPr>
              <a:latin typeface="Nanum Gothic"/>
              <a:ea typeface="Nanum Gothic"/>
              <a:cs typeface="Nanum Gothic"/>
              <a:sym typeface="Nanum Gothic"/>
            </a:endParaRPr>
          </a:p>
        </p:txBody>
      </p:sp>
      <p:cxnSp>
        <p:nvCxnSpPr>
          <p:cNvPr id="629" name="Google Shape;629;p57"/>
          <p:cNvCxnSpPr>
            <a:stCxn id="627" idx="1"/>
            <a:endCxn id="628" idx="4"/>
          </p:cNvCxnSpPr>
          <p:nvPr/>
        </p:nvCxnSpPr>
        <p:spPr>
          <a:xfrm rot="10800000">
            <a:off x="3233975" y="3153350"/>
            <a:ext cx="2133600" cy="111570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58"/>
          <p:cNvSpPr txBox="1"/>
          <p:nvPr>
            <p:ph type="title"/>
          </p:nvPr>
        </p:nvSpPr>
        <p:spPr>
          <a:xfrm>
            <a:off x="311700" y="740800"/>
            <a:ext cx="2808000" cy="100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Exploitation</a:t>
            </a:r>
            <a:endParaRPr/>
          </a:p>
        </p:txBody>
      </p:sp>
      <p:sp>
        <p:nvSpPr>
          <p:cNvPr id="635" name="Google Shape;635;p58"/>
          <p:cNvSpPr txBox="1"/>
          <p:nvPr/>
        </p:nvSpPr>
        <p:spPr>
          <a:xfrm>
            <a:off x="5062775" y="1748500"/>
            <a:ext cx="3298500" cy="364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696969"/>
                </a:solidFill>
                <a:highlight>
                  <a:srgbClr val="FFFFFF"/>
                </a:highlight>
              </a:rPr>
              <a:t>// Structure S</a:t>
            </a:r>
            <a:endParaRPr sz="1500">
              <a:solidFill>
                <a:schemeClr val="dk1"/>
              </a:solidFill>
              <a:highlight>
                <a:srgbClr val="FFFFFF"/>
              </a:highlight>
            </a:endParaRPr>
          </a:p>
          <a:p>
            <a:pPr indent="0" lvl="0" marL="0" rtl="0" algn="l">
              <a:spcBef>
                <a:spcPts val="0"/>
              </a:spcBef>
              <a:spcAft>
                <a:spcPts val="0"/>
              </a:spcAft>
              <a:buNone/>
            </a:pPr>
            <a:r>
              <a:rPr b="1" lang="en" sz="1500">
                <a:solidFill>
                  <a:srgbClr val="800000"/>
                </a:solidFill>
                <a:highlight>
                  <a:srgbClr val="FFFFFF"/>
                </a:highlight>
              </a:rPr>
              <a:t>let</a:t>
            </a:r>
            <a:r>
              <a:rPr lang="en" sz="1500">
                <a:solidFill>
                  <a:schemeClr val="dk1"/>
                </a:solidFill>
                <a:highlight>
                  <a:srgbClr val="FFFFFF"/>
                </a:highlight>
              </a:rPr>
              <a:t> constobj </a:t>
            </a:r>
            <a:r>
              <a:rPr lang="en" sz="1500">
                <a:solidFill>
                  <a:srgbClr val="808030"/>
                </a:solidFill>
                <a:highlight>
                  <a:srgbClr val="FFFFFF"/>
                </a:highlight>
              </a:rPr>
              <a:t>=</a:t>
            </a:r>
            <a:r>
              <a:rPr lang="en" sz="1500">
                <a:solidFill>
                  <a:schemeClr val="dk1"/>
                </a:solidFill>
                <a:highlight>
                  <a:srgbClr val="FFFFFF"/>
                </a:highlight>
              </a:rPr>
              <a:t> </a:t>
            </a:r>
            <a:r>
              <a:rPr lang="en" sz="1500">
                <a:solidFill>
                  <a:srgbClr val="800080"/>
                </a:solidFill>
                <a:highlight>
                  <a:srgbClr val="FFFFFF"/>
                </a:highlight>
              </a:rPr>
              <a:t>{</a:t>
            </a:r>
            <a:r>
              <a:rPr lang="en" sz="1500">
                <a:solidFill>
                  <a:schemeClr val="dk1"/>
                </a:solidFill>
                <a:highlight>
                  <a:srgbClr val="FFFFFF"/>
                </a:highlight>
              </a:rPr>
              <a:t>value</a:t>
            </a:r>
            <a:r>
              <a:rPr lang="en" sz="1500">
                <a:solidFill>
                  <a:srgbClr val="800080"/>
                </a:solidFill>
                <a:highlight>
                  <a:srgbClr val="FFFFFF"/>
                </a:highlight>
              </a:rPr>
              <a:t>:</a:t>
            </a:r>
            <a:r>
              <a:rPr lang="en" sz="1500">
                <a:solidFill>
                  <a:schemeClr val="dk1"/>
                </a:solidFill>
                <a:highlight>
                  <a:srgbClr val="FFFFFF"/>
                </a:highlight>
              </a:rPr>
              <a:t> </a:t>
            </a:r>
            <a:r>
              <a:rPr lang="en" sz="1500">
                <a:solidFill>
                  <a:srgbClr val="008000"/>
                </a:solidFill>
                <a:highlight>
                  <a:srgbClr val="FFFFFF"/>
                </a:highlight>
              </a:rPr>
              <a:t>0x1337</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rPr lang="en" sz="1500">
                <a:solidFill>
                  <a:srgbClr val="696969"/>
                </a:solidFill>
                <a:highlight>
                  <a:srgbClr val="FFFFFF"/>
                </a:highlight>
              </a:rPr>
              <a:t>// Structure S1 --&gt; p1: 0 and p2: 1</a:t>
            </a:r>
            <a:endParaRPr sz="1500">
              <a:solidFill>
                <a:schemeClr val="dk1"/>
              </a:solidFill>
              <a:highlight>
                <a:srgbClr val="FFFFFF"/>
              </a:highlight>
            </a:endParaRPr>
          </a:p>
          <a:p>
            <a:pPr indent="0" lvl="0" marL="0" rtl="0" algn="l">
              <a:spcBef>
                <a:spcPts val="0"/>
              </a:spcBef>
              <a:spcAft>
                <a:spcPts val="0"/>
              </a:spcAft>
              <a:buNone/>
            </a:pPr>
            <a:r>
              <a:rPr b="1" lang="en" sz="1500">
                <a:solidFill>
                  <a:srgbClr val="800000"/>
                </a:solidFill>
                <a:highlight>
                  <a:srgbClr val="FFFFFF"/>
                </a:highlight>
              </a:rPr>
              <a:t>let</a:t>
            </a:r>
            <a:r>
              <a:rPr lang="en" sz="1500">
                <a:solidFill>
                  <a:schemeClr val="dk1"/>
                </a:solidFill>
                <a:highlight>
                  <a:srgbClr val="FFFFFF"/>
                </a:highlight>
              </a:rPr>
              <a:t> obj1 </a:t>
            </a:r>
            <a:r>
              <a:rPr lang="en" sz="1500">
                <a:solidFill>
                  <a:srgbClr val="808030"/>
                </a:solidFill>
                <a:highlight>
                  <a:srgbClr val="FFFFFF"/>
                </a:highlight>
              </a:rPr>
              <a:t>=</a:t>
            </a:r>
            <a:r>
              <a:rPr lang="en" sz="1500">
                <a:solidFill>
                  <a:schemeClr val="dk1"/>
                </a:solidFill>
                <a:highlight>
                  <a:srgbClr val="FFFFFF"/>
                </a:highlight>
              </a:rPr>
              <a:t> </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obj1</a:t>
            </a:r>
            <a:r>
              <a:rPr lang="en" sz="1500">
                <a:solidFill>
                  <a:srgbClr val="808030"/>
                </a:solidFill>
                <a:highlight>
                  <a:srgbClr val="FFFFFF"/>
                </a:highlight>
              </a:rPr>
              <a:t>.</a:t>
            </a:r>
            <a:r>
              <a:rPr lang="en" sz="1500">
                <a:solidFill>
                  <a:schemeClr val="dk1"/>
                </a:solidFill>
                <a:highlight>
                  <a:srgbClr val="FFFFFF"/>
                </a:highlight>
              </a:rPr>
              <a:t>p1 </a:t>
            </a:r>
            <a:r>
              <a:rPr lang="en" sz="1500">
                <a:solidFill>
                  <a:srgbClr val="808030"/>
                </a:solidFill>
                <a:highlight>
                  <a:srgbClr val="FFFFFF"/>
                </a:highlight>
              </a:rPr>
              <a:t>=</a:t>
            </a:r>
            <a:r>
              <a:rPr lang="en" sz="1500">
                <a:solidFill>
                  <a:schemeClr val="dk1"/>
                </a:solidFill>
                <a:highlight>
                  <a:srgbClr val="FFFFFF"/>
                </a:highlight>
              </a:rPr>
              <a:t> constobj</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obj2</a:t>
            </a:r>
            <a:r>
              <a:rPr lang="en" sz="1500">
                <a:solidFill>
                  <a:srgbClr val="808030"/>
                </a:solidFill>
                <a:highlight>
                  <a:srgbClr val="FFFFFF"/>
                </a:highlight>
              </a:rPr>
              <a:t>.</a:t>
            </a:r>
            <a:r>
              <a:rPr lang="en" sz="1500">
                <a:solidFill>
                  <a:schemeClr val="dk1"/>
                </a:solidFill>
                <a:highlight>
                  <a:srgbClr val="FFFFFF"/>
                </a:highlight>
              </a:rPr>
              <a:t>p2 </a:t>
            </a:r>
            <a:r>
              <a:rPr lang="en" sz="1500">
                <a:solidFill>
                  <a:srgbClr val="808030"/>
                </a:solidFill>
                <a:highlight>
                  <a:srgbClr val="FFFFFF"/>
                </a:highlight>
              </a:rPr>
              <a:t>=</a:t>
            </a:r>
            <a:r>
              <a:rPr lang="en" sz="1500">
                <a:solidFill>
                  <a:schemeClr val="dk1"/>
                </a:solidFill>
                <a:highlight>
                  <a:srgbClr val="FFFFFF"/>
                </a:highlight>
              </a:rPr>
              <a:t> constobj</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rPr lang="en" sz="1500">
                <a:solidFill>
                  <a:srgbClr val="80803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rPr b="1" lang="en" sz="1500">
                <a:solidFill>
                  <a:srgbClr val="800000"/>
                </a:solidFill>
                <a:highlight>
                  <a:srgbClr val="FFFFFF"/>
                </a:highlight>
              </a:rPr>
              <a:t>let</a:t>
            </a:r>
            <a:r>
              <a:rPr lang="en" sz="1500">
                <a:solidFill>
                  <a:schemeClr val="dk1"/>
                </a:solidFill>
                <a:highlight>
                  <a:srgbClr val="FFFFFF"/>
                </a:highlight>
              </a:rPr>
              <a:t> access </a:t>
            </a:r>
            <a:r>
              <a:rPr lang="en" sz="1500">
                <a:solidFill>
                  <a:srgbClr val="808030"/>
                </a:solidFill>
                <a:highlight>
                  <a:srgbClr val="FFFFFF"/>
                </a:highlight>
              </a:rPr>
              <a:t>=</a:t>
            </a:r>
            <a:r>
              <a:rPr lang="en" sz="1500">
                <a:solidFill>
                  <a:schemeClr val="dk1"/>
                </a:solidFill>
                <a:highlight>
                  <a:srgbClr val="FFFFFF"/>
                </a:highlight>
              </a:rPr>
              <a:t> access_object</a:t>
            </a:r>
            <a:r>
              <a:rPr lang="en" sz="1500">
                <a:solidFill>
                  <a:srgbClr val="808030"/>
                </a:solidFill>
                <a:highlight>
                  <a:srgbClr val="FFFFFF"/>
                </a:highlight>
              </a:rPr>
              <a:t>.</a:t>
            </a:r>
            <a:r>
              <a:rPr lang="en" sz="1500">
                <a:solidFill>
                  <a:schemeClr val="dk1"/>
                </a:solidFill>
                <a:highlight>
                  <a:srgbClr val="FFFFFF"/>
                </a:highlight>
              </a:rPr>
              <a:t>p1</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access</a:t>
            </a:r>
            <a:r>
              <a:rPr lang="en" sz="1500">
                <a:solidFill>
                  <a:srgbClr val="808030"/>
                </a:solidFill>
                <a:highlight>
                  <a:srgbClr val="FFFFFF"/>
                </a:highlight>
              </a:rPr>
              <a:t>.</a:t>
            </a:r>
            <a:r>
              <a:rPr lang="en" sz="1500">
                <a:solidFill>
                  <a:schemeClr val="dk1"/>
                </a:solidFill>
                <a:highlight>
                  <a:srgbClr val="FFFFFF"/>
                </a:highlight>
              </a:rPr>
              <a:t>value</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latin typeface="Nanum Gothic"/>
              <a:ea typeface="Nanum Gothic"/>
              <a:cs typeface="Nanum Gothic"/>
              <a:sym typeface="Nanum Gothic"/>
            </a:endParaRPr>
          </a:p>
        </p:txBody>
      </p:sp>
      <p:sp>
        <p:nvSpPr>
          <p:cNvPr id="636" name="Google Shape;636;p58"/>
          <p:cNvSpPr/>
          <p:nvPr/>
        </p:nvSpPr>
        <p:spPr>
          <a:xfrm>
            <a:off x="5367575" y="4045850"/>
            <a:ext cx="751200" cy="446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637" name="Google Shape;637;p58"/>
          <p:cNvSpPr/>
          <p:nvPr/>
        </p:nvSpPr>
        <p:spPr>
          <a:xfrm>
            <a:off x="1753500" y="2445650"/>
            <a:ext cx="2961000" cy="707700"/>
          </a:xfrm>
          <a:prstGeom prst="ellipse">
            <a:avLst/>
          </a:prstGeom>
          <a:solidFill>
            <a:schemeClr val="accent6"/>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AbstractValue(access)</a:t>
            </a:r>
            <a:endParaRPr>
              <a:latin typeface="Nanum Gothic"/>
              <a:ea typeface="Nanum Gothic"/>
              <a:cs typeface="Nanum Gothic"/>
              <a:sym typeface="Nanum Gothic"/>
            </a:endParaRPr>
          </a:p>
          <a:p>
            <a:pPr indent="0" lvl="0" marL="0" rtl="0" algn="ctr">
              <a:spcBef>
                <a:spcPts val="0"/>
              </a:spcBef>
              <a:spcAft>
                <a:spcPts val="0"/>
              </a:spcAft>
              <a:buNone/>
            </a:pPr>
            <a:r>
              <a:rPr lang="en">
                <a:latin typeface="Nanum Gothic"/>
                <a:ea typeface="Nanum Gothic"/>
                <a:cs typeface="Nanum Gothic"/>
                <a:sym typeface="Nanum Gothic"/>
              </a:rPr>
              <a:t>= constobj (S)</a:t>
            </a:r>
            <a:endParaRPr>
              <a:latin typeface="Nanum Gothic"/>
              <a:ea typeface="Nanum Gothic"/>
              <a:cs typeface="Nanum Gothic"/>
              <a:sym typeface="Nanum Gothic"/>
            </a:endParaRPr>
          </a:p>
        </p:txBody>
      </p:sp>
      <p:cxnSp>
        <p:nvCxnSpPr>
          <p:cNvPr id="638" name="Google Shape;638;p58"/>
          <p:cNvCxnSpPr>
            <a:stCxn id="636" idx="1"/>
            <a:endCxn id="637" idx="4"/>
          </p:cNvCxnSpPr>
          <p:nvPr/>
        </p:nvCxnSpPr>
        <p:spPr>
          <a:xfrm rot="10800000">
            <a:off x="3233975" y="3153350"/>
            <a:ext cx="2133600" cy="1115700"/>
          </a:xfrm>
          <a:prstGeom prst="straightConnector1">
            <a:avLst/>
          </a:prstGeom>
          <a:noFill/>
          <a:ln cap="flat" cmpd="sng" w="19050">
            <a:solidFill>
              <a:srgbClr val="FF0000"/>
            </a:solidFill>
            <a:prstDash val="solid"/>
            <a:round/>
            <a:headEnd len="med" w="med" type="none"/>
            <a:tailEnd len="med" w="med" type="triangle"/>
          </a:ln>
        </p:spPr>
      </p:cxnSp>
      <p:sp>
        <p:nvSpPr>
          <p:cNvPr id="639" name="Google Shape;639;p58"/>
          <p:cNvSpPr/>
          <p:nvPr/>
        </p:nvSpPr>
        <p:spPr>
          <a:xfrm>
            <a:off x="5062775" y="4492250"/>
            <a:ext cx="1382400" cy="446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640" name="Google Shape;640;p58"/>
          <p:cNvSpPr txBox="1"/>
          <p:nvPr/>
        </p:nvSpPr>
        <p:spPr>
          <a:xfrm>
            <a:off x="708475" y="4276850"/>
            <a:ext cx="32547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Nanum Gothic"/>
                <a:ea typeface="Nanum Gothic"/>
                <a:cs typeface="Nanum Gothic"/>
                <a:sym typeface="Nanum Gothic"/>
              </a:rPr>
              <a:t>CheckStructure( access, S)</a:t>
            </a:r>
            <a:endParaRPr sz="1500">
              <a:solidFill>
                <a:schemeClr val="dk1"/>
              </a:solidFill>
              <a:latin typeface="Nanum Gothic"/>
              <a:ea typeface="Nanum Gothic"/>
              <a:cs typeface="Nanum Gothic"/>
              <a:sym typeface="Nanum Gothic"/>
            </a:endParaRPr>
          </a:p>
          <a:p>
            <a:pPr indent="0" lvl="0" marL="0" rtl="0" algn="l">
              <a:spcBef>
                <a:spcPts val="0"/>
              </a:spcBef>
              <a:spcAft>
                <a:spcPts val="0"/>
              </a:spcAft>
              <a:buNone/>
            </a:pPr>
            <a:r>
              <a:t/>
            </a:r>
            <a:endParaRPr sz="15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sz="1500">
                <a:solidFill>
                  <a:schemeClr val="dk1"/>
                </a:solidFill>
                <a:latin typeface="Nanum Gothic"/>
                <a:ea typeface="Nanum Gothic"/>
                <a:cs typeface="Nanum Gothic"/>
                <a:sym typeface="Nanum Gothic"/>
              </a:rPr>
              <a:t>GetByOffset(access→properties, 0)</a:t>
            </a:r>
            <a:endParaRPr sz="1500">
              <a:solidFill>
                <a:schemeClr val="dk1"/>
              </a:solidFill>
              <a:latin typeface="Nanum Gothic"/>
              <a:ea typeface="Nanum Gothic"/>
              <a:cs typeface="Nanum Gothic"/>
              <a:sym typeface="Nanum Gothic"/>
            </a:endParaRPr>
          </a:p>
        </p:txBody>
      </p:sp>
      <p:cxnSp>
        <p:nvCxnSpPr>
          <p:cNvPr id="641" name="Google Shape;641;p58"/>
          <p:cNvCxnSpPr>
            <a:stCxn id="639" idx="1"/>
            <a:endCxn id="640" idx="3"/>
          </p:cNvCxnSpPr>
          <p:nvPr/>
        </p:nvCxnSpPr>
        <p:spPr>
          <a:xfrm rot="10800000">
            <a:off x="3963275" y="4715450"/>
            <a:ext cx="10995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59"/>
          <p:cNvSpPr txBox="1"/>
          <p:nvPr>
            <p:ph type="title"/>
          </p:nvPr>
        </p:nvSpPr>
        <p:spPr>
          <a:xfrm>
            <a:off x="311700" y="740800"/>
            <a:ext cx="2808000" cy="100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Exploitation</a:t>
            </a:r>
            <a:endParaRPr/>
          </a:p>
        </p:txBody>
      </p:sp>
      <p:sp>
        <p:nvSpPr>
          <p:cNvPr id="647" name="Google Shape;647;p59"/>
          <p:cNvSpPr txBox="1"/>
          <p:nvPr/>
        </p:nvSpPr>
        <p:spPr>
          <a:xfrm>
            <a:off x="5062775" y="1748500"/>
            <a:ext cx="3298500" cy="364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696969"/>
                </a:solidFill>
                <a:highlight>
                  <a:srgbClr val="FFFFFF"/>
                </a:highlight>
              </a:rPr>
              <a:t>// Structure S</a:t>
            </a:r>
            <a:endParaRPr sz="1500">
              <a:solidFill>
                <a:schemeClr val="dk1"/>
              </a:solidFill>
              <a:highlight>
                <a:srgbClr val="FFFFFF"/>
              </a:highlight>
            </a:endParaRPr>
          </a:p>
          <a:p>
            <a:pPr indent="0" lvl="0" marL="0" rtl="0" algn="l">
              <a:spcBef>
                <a:spcPts val="0"/>
              </a:spcBef>
              <a:spcAft>
                <a:spcPts val="0"/>
              </a:spcAft>
              <a:buNone/>
            </a:pPr>
            <a:r>
              <a:rPr b="1" lang="en" sz="1500">
                <a:solidFill>
                  <a:srgbClr val="800000"/>
                </a:solidFill>
                <a:highlight>
                  <a:srgbClr val="FFFFFF"/>
                </a:highlight>
              </a:rPr>
              <a:t>let</a:t>
            </a:r>
            <a:r>
              <a:rPr lang="en" sz="1500">
                <a:solidFill>
                  <a:schemeClr val="dk1"/>
                </a:solidFill>
                <a:highlight>
                  <a:srgbClr val="FFFFFF"/>
                </a:highlight>
              </a:rPr>
              <a:t> constobj </a:t>
            </a:r>
            <a:r>
              <a:rPr lang="en" sz="1500">
                <a:solidFill>
                  <a:srgbClr val="808030"/>
                </a:solidFill>
                <a:highlight>
                  <a:srgbClr val="FFFFFF"/>
                </a:highlight>
              </a:rPr>
              <a:t>=</a:t>
            </a:r>
            <a:r>
              <a:rPr lang="en" sz="1500">
                <a:solidFill>
                  <a:schemeClr val="dk1"/>
                </a:solidFill>
                <a:highlight>
                  <a:srgbClr val="FFFFFF"/>
                </a:highlight>
              </a:rPr>
              <a:t> </a:t>
            </a:r>
            <a:r>
              <a:rPr lang="en" sz="1500">
                <a:solidFill>
                  <a:srgbClr val="800080"/>
                </a:solidFill>
                <a:highlight>
                  <a:srgbClr val="FFFFFF"/>
                </a:highlight>
              </a:rPr>
              <a:t>{</a:t>
            </a:r>
            <a:r>
              <a:rPr lang="en" sz="1500">
                <a:solidFill>
                  <a:schemeClr val="dk1"/>
                </a:solidFill>
                <a:highlight>
                  <a:srgbClr val="FFFFFF"/>
                </a:highlight>
              </a:rPr>
              <a:t>value</a:t>
            </a:r>
            <a:r>
              <a:rPr lang="en" sz="1500">
                <a:solidFill>
                  <a:srgbClr val="800080"/>
                </a:solidFill>
                <a:highlight>
                  <a:srgbClr val="FFFFFF"/>
                </a:highlight>
              </a:rPr>
              <a:t>:</a:t>
            </a:r>
            <a:r>
              <a:rPr lang="en" sz="1500">
                <a:solidFill>
                  <a:schemeClr val="dk1"/>
                </a:solidFill>
                <a:highlight>
                  <a:srgbClr val="FFFFFF"/>
                </a:highlight>
              </a:rPr>
              <a:t> </a:t>
            </a:r>
            <a:r>
              <a:rPr lang="en" sz="1500">
                <a:solidFill>
                  <a:srgbClr val="008000"/>
                </a:solidFill>
                <a:highlight>
                  <a:srgbClr val="FFFFFF"/>
                </a:highlight>
              </a:rPr>
              <a:t>0x1337</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rPr lang="en" sz="1500">
                <a:solidFill>
                  <a:srgbClr val="696969"/>
                </a:solidFill>
                <a:highlight>
                  <a:srgbClr val="FFFFFF"/>
                </a:highlight>
              </a:rPr>
              <a:t>// Structure S1 --&gt; p1: 0 and p2: 1</a:t>
            </a:r>
            <a:endParaRPr sz="1500">
              <a:solidFill>
                <a:schemeClr val="dk1"/>
              </a:solidFill>
              <a:highlight>
                <a:srgbClr val="FFFFFF"/>
              </a:highlight>
            </a:endParaRPr>
          </a:p>
          <a:p>
            <a:pPr indent="0" lvl="0" marL="0" rtl="0" algn="l">
              <a:spcBef>
                <a:spcPts val="0"/>
              </a:spcBef>
              <a:spcAft>
                <a:spcPts val="0"/>
              </a:spcAft>
              <a:buNone/>
            </a:pPr>
            <a:r>
              <a:rPr b="1" lang="en" sz="1500">
                <a:solidFill>
                  <a:srgbClr val="800000"/>
                </a:solidFill>
                <a:highlight>
                  <a:srgbClr val="FFFFFF"/>
                </a:highlight>
              </a:rPr>
              <a:t>let</a:t>
            </a:r>
            <a:r>
              <a:rPr lang="en" sz="1500">
                <a:solidFill>
                  <a:schemeClr val="dk1"/>
                </a:solidFill>
                <a:highlight>
                  <a:srgbClr val="FFFFFF"/>
                </a:highlight>
              </a:rPr>
              <a:t> obj1 </a:t>
            </a:r>
            <a:r>
              <a:rPr lang="en" sz="1500">
                <a:solidFill>
                  <a:srgbClr val="808030"/>
                </a:solidFill>
                <a:highlight>
                  <a:srgbClr val="FFFFFF"/>
                </a:highlight>
              </a:rPr>
              <a:t>=</a:t>
            </a:r>
            <a:r>
              <a:rPr lang="en" sz="1500">
                <a:solidFill>
                  <a:schemeClr val="dk1"/>
                </a:solidFill>
                <a:highlight>
                  <a:srgbClr val="FFFFFF"/>
                </a:highlight>
              </a:rPr>
              <a:t> </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obj1</a:t>
            </a:r>
            <a:r>
              <a:rPr lang="en" sz="1500">
                <a:solidFill>
                  <a:srgbClr val="808030"/>
                </a:solidFill>
                <a:highlight>
                  <a:srgbClr val="FFFFFF"/>
                </a:highlight>
              </a:rPr>
              <a:t>.</a:t>
            </a:r>
            <a:r>
              <a:rPr lang="en" sz="1500">
                <a:solidFill>
                  <a:schemeClr val="dk1"/>
                </a:solidFill>
                <a:highlight>
                  <a:srgbClr val="FFFFFF"/>
                </a:highlight>
              </a:rPr>
              <a:t>p1 </a:t>
            </a:r>
            <a:r>
              <a:rPr lang="en" sz="1500">
                <a:solidFill>
                  <a:srgbClr val="808030"/>
                </a:solidFill>
                <a:highlight>
                  <a:srgbClr val="FFFFFF"/>
                </a:highlight>
              </a:rPr>
              <a:t>=</a:t>
            </a:r>
            <a:r>
              <a:rPr lang="en" sz="1500">
                <a:solidFill>
                  <a:schemeClr val="dk1"/>
                </a:solidFill>
                <a:highlight>
                  <a:srgbClr val="FFFFFF"/>
                </a:highlight>
              </a:rPr>
              <a:t> constobj</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obj2</a:t>
            </a:r>
            <a:r>
              <a:rPr lang="en" sz="1500">
                <a:solidFill>
                  <a:srgbClr val="808030"/>
                </a:solidFill>
                <a:highlight>
                  <a:srgbClr val="FFFFFF"/>
                </a:highlight>
              </a:rPr>
              <a:t>.</a:t>
            </a:r>
            <a:r>
              <a:rPr lang="en" sz="1500">
                <a:solidFill>
                  <a:schemeClr val="dk1"/>
                </a:solidFill>
                <a:highlight>
                  <a:srgbClr val="FFFFFF"/>
                </a:highlight>
              </a:rPr>
              <a:t>p2 </a:t>
            </a:r>
            <a:r>
              <a:rPr lang="en" sz="1500">
                <a:solidFill>
                  <a:srgbClr val="808030"/>
                </a:solidFill>
                <a:highlight>
                  <a:srgbClr val="FFFFFF"/>
                </a:highlight>
              </a:rPr>
              <a:t>=</a:t>
            </a:r>
            <a:r>
              <a:rPr lang="en" sz="1500">
                <a:solidFill>
                  <a:schemeClr val="dk1"/>
                </a:solidFill>
                <a:highlight>
                  <a:srgbClr val="FFFFFF"/>
                </a:highlight>
              </a:rPr>
              <a:t> constobj</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rPr lang="en" sz="1500">
                <a:solidFill>
                  <a:srgbClr val="80803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rPr b="1" lang="en" sz="1500">
                <a:solidFill>
                  <a:srgbClr val="800000"/>
                </a:solidFill>
                <a:highlight>
                  <a:srgbClr val="FFFFFF"/>
                </a:highlight>
              </a:rPr>
              <a:t>let</a:t>
            </a:r>
            <a:r>
              <a:rPr lang="en" sz="1500">
                <a:solidFill>
                  <a:schemeClr val="dk1"/>
                </a:solidFill>
                <a:highlight>
                  <a:srgbClr val="FFFFFF"/>
                </a:highlight>
              </a:rPr>
              <a:t> access </a:t>
            </a:r>
            <a:r>
              <a:rPr lang="en" sz="1500">
                <a:solidFill>
                  <a:srgbClr val="808030"/>
                </a:solidFill>
                <a:highlight>
                  <a:srgbClr val="FFFFFF"/>
                </a:highlight>
              </a:rPr>
              <a:t>=</a:t>
            </a:r>
            <a:r>
              <a:rPr lang="en" sz="1500">
                <a:solidFill>
                  <a:schemeClr val="dk1"/>
                </a:solidFill>
                <a:highlight>
                  <a:srgbClr val="FFFFFF"/>
                </a:highlight>
              </a:rPr>
              <a:t> access_object</a:t>
            </a:r>
            <a:r>
              <a:rPr lang="en" sz="1500">
                <a:solidFill>
                  <a:srgbClr val="808030"/>
                </a:solidFill>
                <a:highlight>
                  <a:srgbClr val="FFFFFF"/>
                </a:highlight>
              </a:rPr>
              <a:t>.</a:t>
            </a:r>
            <a:r>
              <a:rPr lang="en" sz="1500">
                <a:solidFill>
                  <a:schemeClr val="dk1"/>
                </a:solidFill>
                <a:highlight>
                  <a:srgbClr val="FFFFFF"/>
                </a:highlight>
              </a:rPr>
              <a:t>p1</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access</a:t>
            </a:r>
            <a:r>
              <a:rPr lang="en" sz="1500">
                <a:solidFill>
                  <a:srgbClr val="808030"/>
                </a:solidFill>
                <a:highlight>
                  <a:srgbClr val="FFFFFF"/>
                </a:highlight>
              </a:rPr>
              <a:t>.</a:t>
            </a:r>
            <a:r>
              <a:rPr lang="en" sz="1500">
                <a:solidFill>
                  <a:schemeClr val="dk1"/>
                </a:solidFill>
                <a:highlight>
                  <a:srgbClr val="FFFFFF"/>
                </a:highlight>
              </a:rPr>
              <a:t>value</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latin typeface="Nanum Gothic"/>
              <a:ea typeface="Nanum Gothic"/>
              <a:cs typeface="Nanum Gothic"/>
              <a:sym typeface="Nanum Gothic"/>
            </a:endParaRPr>
          </a:p>
        </p:txBody>
      </p:sp>
      <p:sp>
        <p:nvSpPr>
          <p:cNvPr id="648" name="Google Shape;648;p59"/>
          <p:cNvSpPr/>
          <p:nvPr/>
        </p:nvSpPr>
        <p:spPr>
          <a:xfrm>
            <a:off x="1198325" y="2445650"/>
            <a:ext cx="3516300" cy="707700"/>
          </a:xfrm>
          <a:prstGeom prst="ellipse">
            <a:avLst/>
          </a:prstGeom>
          <a:solidFill>
            <a:schemeClr val="accent6"/>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AbstractValue(access) = S</a:t>
            </a:r>
            <a:endParaRPr>
              <a:latin typeface="Nanum Gothic"/>
              <a:ea typeface="Nanum Gothic"/>
              <a:cs typeface="Nanum Gothic"/>
              <a:sym typeface="Nanum Gothic"/>
            </a:endParaRPr>
          </a:p>
          <a:p>
            <a:pPr indent="0" lvl="0" marL="0" rtl="0" algn="ctr">
              <a:spcBef>
                <a:spcPts val="0"/>
              </a:spcBef>
              <a:spcAft>
                <a:spcPts val="0"/>
              </a:spcAft>
              <a:buNone/>
            </a:pPr>
            <a:r>
              <a:rPr lang="en">
                <a:latin typeface="Nanum Gothic"/>
                <a:ea typeface="Nanum Gothic"/>
                <a:cs typeface="Nanum Gothic"/>
                <a:sym typeface="Nanum Gothic"/>
              </a:rPr>
              <a:t>Reference Struct = S</a:t>
            </a:r>
            <a:endParaRPr>
              <a:latin typeface="Nanum Gothic"/>
              <a:ea typeface="Nanum Gothic"/>
              <a:cs typeface="Nanum Gothic"/>
              <a:sym typeface="Nanum Gothic"/>
            </a:endParaRPr>
          </a:p>
        </p:txBody>
      </p:sp>
      <p:cxnSp>
        <p:nvCxnSpPr>
          <p:cNvPr id="649" name="Google Shape;649;p59"/>
          <p:cNvCxnSpPr>
            <a:stCxn id="650" idx="0"/>
            <a:endCxn id="648" idx="4"/>
          </p:cNvCxnSpPr>
          <p:nvPr/>
        </p:nvCxnSpPr>
        <p:spPr>
          <a:xfrm flipH="1" rot="10800000">
            <a:off x="2085575" y="3153350"/>
            <a:ext cx="870900" cy="1115700"/>
          </a:xfrm>
          <a:prstGeom prst="straightConnector1">
            <a:avLst/>
          </a:prstGeom>
          <a:noFill/>
          <a:ln cap="flat" cmpd="sng" w="19050">
            <a:solidFill>
              <a:srgbClr val="FF0000"/>
            </a:solidFill>
            <a:prstDash val="solid"/>
            <a:round/>
            <a:headEnd len="med" w="med" type="none"/>
            <a:tailEnd len="med" w="med" type="triangle"/>
          </a:ln>
        </p:spPr>
      </p:cxnSp>
      <p:sp>
        <p:nvSpPr>
          <p:cNvPr id="651" name="Google Shape;651;p59"/>
          <p:cNvSpPr/>
          <p:nvPr/>
        </p:nvSpPr>
        <p:spPr>
          <a:xfrm>
            <a:off x="5062775" y="4492250"/>
            <a:ext cx="1382400" cy="446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652" name="Google Shape;652;p59"/>
          <p:cNvSpPr txBox="1"/>
          <p:nvPr/>
        </p:nvSpPr>
        <p:spPr>
          <a:xfrm>
            <a:off x="708475" y="4276850"/>
            <a:ext cx="32547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Nanum Gothic"/>
                <a:ea typeface="Nanum Gothic"/>
                <a:cs typeface="Nanum Gothic"/>
                <a:sym typeface="Nanum Gothic"/>
              </a:rPr>
              <a:t>CheckStructure( access, S)</a:t>
            </a:r>
            <a:endParaRPr sz="1500">
              <a:solidFill>
                <a:schemeClr val="dk1"/>
              </a:solidFill>
              <a:latin typeface="Nanum Gothic"/>
              <a:ea typeface="Nanum Gothic"/>
              <a:cs typeface="Nanum Gothic"/>
              <a:sym typeface="Nanum Gothic"/>
            </a:endParaRPr>
          </a:p>
          <a:p>
            <a:pPr indent="0" lvl="0" marL="0" rtl="0" algn="l">
              <a:spcBef>
                <a:spcPts val="0"/>
              </a:spcBef>
              <a:spcAft>
                <a:spcPts val="0"/>
              </a:spcAft>
              <a:buNone/>
            </a:pPr>
            <a:r>
              <a:t/>
            </a:r>
            <a:endParaRPr sz="15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sz="1500">
                <a:solidFill>
                  <a:schemeClr val="dk1"/>
                </a:solidFill>
                <a:latin typeface="Nanum Gothic"/>
                <a:ea typeface="Nanum Gothic"/>
                <a:cs typeface="Nanum Gothic"/>
                <a:sym typeface="Nanum Gothic"/>
              </a:rPr>
              <a:t>GetByOffset(access→properties, 0)</a:t>
            </a:r>
            <a:endParaRPr sz="1500">
              <a:solidFill>
                <a:schemeClr val="dk1"/>
              </a:solidFill>
              <a:latin typeface="Nanum Gothic"/>
              <a:ea typeface="Nanum Gothic"/>
              <a:cs typeface="Nanum Gothic"/>
              <a:sym typeface="Nanum Gothic"/>
            </a:endParaRPr>
          </a:p>
        </p:txBody>
      </p:sp>
      <p:cxnSp>
        <p:nvCxnSpPr>
          <p:cNvPr id="653" name="Google Shape;653;p59"/>
          <p:cNvCxnSpPr>
            <a:stCxn id="651" idx="1"/>
            <a:endCxn id="652" idx="3"/>
          </p:cNvCxnSpPr>
          <p:nvPr/>
        </p:nvCxnSpPr>
        <p:spPr>
          <a:xfrm rot="10800000">
            <a:off x="3963275" y="4715450"/>
            <a:ext cx="1099500" cy="0"/>
          </a:xfrm>
          <a:prstGeom prst="straightConnector1">
            <a:avLst/>
          </a:prstGeom>
          <a:noFill/>
          <a:ln cap="flat" cmpd="sng" w="9525">
            <a:solidFill>
              <a:schemeClr val="dk2"/>
            </a:solidFill>
            <a:prstDash val="solid"/>
            <a:round/>
            <a:headEnd len="med" w="med" type="none"/>
            <a:tailEnd len="med" w="med" type="triangle"/>
          </a:ln>
        </p:spPr>
      </p:cxnSp>
      <p:sp>
        <p:nvSpPr>
          <p:cNvPr id="650" name="Google Shape;650;p59"/>
          <p:cNvSpPr/>
          <p:nvPr/>
        </p:nvSpPr>
        <p:spPr>
          <a:xfrm>
            <a:off x="566975" y="4269050"/>
            <a:ext cx="3037200" cy="446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654" name="Google Shape;654;p59"/>
          <p:cNvSpPr txBox="1"/>
          <p:nvPr/>
        </p:nvSpPr>
        <p:spPr>
          <a:xfrm>
            <a:off x="2406650" y="3604975"/>
            <a:ext cx="870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Nanum Gothic"/>
                <a:ea typeface="Nanum Gothic"/>
                <a:cs typeface="Nanum Gothic"/>
                <a:sym typeface="Nanum Gothic"/>
              </a:rPr>
              <a:t>Const Fold</a:t>
            </a:r>
            <a:endParaRPr sz="1100">
              <a:solidFill>
                <a:schemeClr val="dk1"/>
              </a:solidFill>
              <a:latin typeface="Nanum Gothic"/>
              <a:ea typeface="Nanum Gothic"/>
              <a:cs typeface="Nanum Gothic"/>
              <a:sym typeface="Nanum Gothic"/>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60"/>
          <p:cNvSpPr txBox="1"/>
          <p:nvPr>
            <p:ph type="title"/>
          </p:nvPr>
        </p:nvSpPr>
        <p:spPr>
          <a:xfrm>
            <a:off x="311700" y="740800"/>
            <a:ext cx="2808000" cy="100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Exploitation</a:t>
            </a:r>
            <a:endParaRPr/>
          </a:p>
        </p:txBody>
      </p:sp>
      <p:sp>
        <p:nvSpPr>
          <p:cNvPr id="660" name="Google Shape;660;p60"/>
          <p:cNvSpPr txBox="1"/>
          <p:nvPr/>
        </p:nvSpPr>
        <p:spPr>
          <a:xfrm>
            <a:off x="5062775" y="1748500"/>
            <a:ext cx="3298500" cy="364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696969"/>
                </a:solidFill>
                <a:highlight>
                  <a:srgbClr val="FFFFFF"/>
                </a:highlight>
              </a:rPr>
              <a:t>// Structure S</a:t>
            </a:r>
            <a:endParaRPr sz="1500">
              <a:solidFill>
                <a:schemeClr val="dk1"/>
              </a:solidFill>
              <a:highlight>
                <a:srgbClr val="FFFFFF"/>
              </a:highlight>
            </a:endParaRPr>
          </a:p>
          <a:p>
            <a:pPr indent="0" lvl="0" marL="0" rtl="0" algn="l">
              <a:spcBef>
                <a:spcPts val="0"/>
              </a:spcBef>
              <a:spcAft>
                <a:spcPts val="0"/>
              </a:spcAft>
              <a:buNone/>
            </a:pPr>
            <a:r>
              <a:rPr b="1" lang="en" sz="1500">
                <a:solidFill>
                  <a:srgbClr val="800000"/>
                </a:solidFill>
                <a:highlight>
                  <a:srgbClr val="FFFFFF"/>
                </a:highlight>
              </a:rPr>
              <a:t>let</a:t>
            </a:r>
            <a:r>
              <a:rPr lang="en" sz="1500">
                <a:solidFill>
                  <a:schemeClr val="dk1"/>
                </a:solidFill>
                <a:highlight>
                  <a:srgbClr val="FFFFFF"/>
                </a:highlight>
              </a:rPr>
              <a:t> constobj </a:t>
            </a:r>
            <a:r>
              <a:rPr lang="en" sz="1500">
                <a:solidFill>
                  <a:srgbClr val="808030"/>
                </a:solidFill>
                <a:highlight>
                  <a:srgbClr val="FFFFFF"/>
                </a:highlight>
              </a:rPr>
              <a:t>=</a:t>
            </a:r>
            <a:r>
              <a:rPr lang="en" sz="1500">
                <a:solidFill>
                  <a:schemeClr val="dk1"/>
                </a:solidFill>
                <a:highlight>
                  <a:srgbClr val="FFFFFF"/>
                </a:highlight>
              </a:rPr>
              <a:t> </a:t>
            </a:r>
            <a:r>
              <a:rPr lang="en" sz="1500">
                <a:solidFill>
                  <a:srgbClr val="800080"/>
                </a:solidFill>
                <a:highlight>
                  <a:srgbClr val="FFFFFF"/>
                </a:highlight>
              </a:rPr>
              <a:t>{</a:t>
            </a:r>
            <a:r>
              <a:rPr lang="en" sz="1500">
                <a:solidFill>
                  <a:schemeClr val="dk1"/>
                </a:solidFill>
                <a:highlight>
                  <a:srgbClr val="FFFFFF"/>
                </a:highlight>
              </a:rPr>
              <a:t>value</a:t>
            </a:r>
            <a:r>
              <a:rPr lang="en" sz="1500">
                <a:solidFill>
                  <a:srgbClr val="800080"/>
                </a:solidFill>
                <a:highlight>
                  <a:srgbClr val="FFFFFF"/>
                </a:highlight>
              </a:rPr>
              <a:t>:</a:t>
            </a:r>
            <a:r>
              <a:rPr lang="en" sz="1500">
                <a:solidFill>
                  <a:schemeClr val="dk1"/>
                </a:solidFill>
                <a:highlight>
                  <a:srgbClr val="FFFFFF"/>
                </a:highlight>
              </a:rPr>
              <a:t> </a:t>
            </a:r>
            <a:r>
              <a:rPr lang="en" sz="1500">
                <a:solidFill>
                  <a:srgbClr val="008000"/>
                </a:solidFill>
                <a:highlight>
                  <a:srgbClr val="FFFFFF"/>
                </a:highlight>
              </a:rPr>
              <a:t>0x1337</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rPr lang="en" sz="1500">
                <a:solidFill>
                  <a:srgbClr val="696969"/>
                </a:solidFill>
                <a:highlight>
                  <a:srgbClr val="FFFFFF"/>
                </a:highlight>
              </a:rPr>
              <a:t>// Structure S1 --&gt; p1: 0 and p2: 1</a:t>
            </a:r>
            <a:endParaRPr sz="1500">
              <a:solidFill>
                <a:schemeClr val="dk1"/>
              </a:solidFill>
              <a:highlight>
                <a:srgbClr val="FFFFFF"/>
              </a:highlight>
            </a:endParaRPr>
          </a:p>
          <a:p>
            <a:pPr indent="0" lvl="0" marL="0" rtl="0" algn="l">
              <a:spcBef>
                <a:spcPts val="0"/>
              </a:spcBef>
              <a:spcAft>
                <a:spcPts val="0"/>
              </a:spcAft>
              <a:buNone/>
            </a:pPr>
            <a:r>
              <a:rPr b="1" lang="en" sz="1500">
                <a:solidFill>
                  <a:srgbClr val="800000"/>
                </a:solidFill>
                <a:highlight>
                  <a:srgbClr val="FFFFFF"/>
                </a:highlight>
              </a:rPr>
              <a:t>let</a:t>
            </a:r>
            <a:r>
              <a:rPr lang="en" sz="1500">
                <a:solidFill>
                  <a:schemeClr val="dk1"/>
                </a:solidFill>
                <a:highlight>
                  <a:srgbClr val="FFFFFF"/>
                </a:highlight>
              </a:rPr>
              <a:t> obj1 </a:t>
            </a:r>
            <a:r>
              <a:rPr lang="en" sz="1500">
                <a:solidFill>
                  <a:srgbClr val="808030"/>
                </a:solidFill>
                <a:highlight>
                  <a:srgbClr val="FFFFFF"/>
                </a:highlight>
              </a:rPr>
              <a:t>=</a:t>
            </a:r>
            <a:r>
              <a:rPr lang="en" sz="1500">
                <a:solidFill>
                  <a:schemeClr val="dk1"/>
                </a:solidFill>
                <a:highlight>
                  <a:srgbClr val="FFFFFF"/>
                </a:highlight>
              </a:rPr>
              <a:t> </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obj1</a:t>
            </a:r>
            <a:r>
              <a:rPr lang="en" sz="1500">
                <a:solidFill>
                  <a:srgbClr val="808030"/>
                </a:solidFill>
                <a:highlight>
                  <a:srgbClr val="FFFFFF"/>
                </a:highlight>
              </a:rPr>
              <a:t>.</a:t>
            </a:r>
            <a:r>
              <a:rPr lang="en" sz="1500">
                <a:solidFill>
                  <a:schemeClr val="dk1"/>
                </a:solidFill>
                <a:highlight>
                  <a:srgbClr val="FFFFFF"/>
                </a:highlight>
              </a:rPr>
              <a:t>p1 </a:t>
            </a:r>
            <a:r>
              <a:rPr lang="en" sz="1500">
                <a:solidFill>
                  <a:srgbClr val="808030"/>
                </a:solidFill>
                <a:highlight>
                  <a:srgbClr val="FFFFFF"/>
                </a:highlight>
              </a:rPr>
              <a:t>=</a:t>
            </a:r>
            <a:r>
              <a:rPr lang="en" sz="1500">
                <a:solidFill>
                  <a:schemeClr val="dk1"/>
                </a:solidFill>
                <a:highlight>
                  <a:srgbClr val="FFFFFF"/>
                </a:highlight>
              </a:rPr>
              <a:t> constobj</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obj2</a:t>
            </a:r>
            <a:r>
              <a:rPr lang="en" sz="1500">
                <a:solidFill>
                  <a:srgbClr val="808030"/>
                </a:solidFill>
                <a:highlight>
                  <a:srgbClr val="FFFFFF"/>
                </a:highlight>
              </a:rPr>
              <a:t>.</a:t>
            </a:r>
            <a:r>
              <a:rPr lang="en" sz="1500">
                <a:solidFill>
                  <a:schemeClr val="dk1"/>
                </a:solidFill>
                <a:highlight>
                  <a:srgbClr val="FFFFFF"/>
                </a:highlight>
              </a:rPr>
              <a:t>p2 </a:t>
            </a:r>
            <a:r>
              <a:rPr lang="en" sz="1500">
                <a:solidFill>
                  <a:srgbClr val="808030"/>
                </a:solidFill>
                <a:highlight>
                  <a:srgbClr val="FFFFFF"/>
                </a:highlight>
              </a:rPr>
              <a:t>=</a:t>
            </a:r>
            <a:r>
              <a:rPr lang="en" sz="1500">
                <a:solidFill>
                  <a:schemeClr val="dk1"/>
                </a:solidFill>
                <a:highlight>
                  <a:srgbClr val="FFFFFF"/>
                </a:highlight>
              </a:rPr>
              <a:t> constobj</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rPr lang="en" sz="1500">
                <a:solidFill>
                  <a:srgbClr val="80803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rPr b="1" lang="en" sz="1500">
                <a:solidFill>
                  <a:srgbClr val="800000"/>
                </a:solidFill>
                <a:highlight>
                  <a:srgbClr val="FFFFFF"/>
                </a:highlight>
              </a:rPr>
              <a:t>let</a:t>
            </a:r>
            <a:r>
              <a:rPr lang="en" sz="1500">
                <a:solidFill>
                  <a:schemeClr val="dk1"/>
                </a:solidFill>
                <a:highlight>
                  <a:srgbClr val="FFFFFF"/>
                </a:highlight>
              </a:rPr>
              <a:t> access </a:t>
            </a:r>
            <a:r>
              <a:rPr lang="en" sz="1500">
                <a:solidFill>
                  <a:srgbClr val="808030"/>
                </a:solidFill>
                <a:highlight>
                  <a:srgbClr val="FFFFFF"/>
                </a:highlight>
              </a:rPr>
              <a:t>=</a:t>
            </a:r>
            <a:r>
              <a:rPr lang="en" sz="1500">
                <a:solidFill>
                  <a:schemeClr val="dk1"/>
                </a:solidFill>
                <a:highlight>
                  <a:srgbClr val="FFFFFF"/>
                </a:highlight>
              </a:rPr>
              <a:t> access_object</a:t>
            </a:r>
            <a:r>
              <a:rPr lang="en" sz="1500">
                <a:solidFill>
                  <a:srgbClr val="808030"/>
                </a:solidFill>
                <a:highlight>
                  <a:srgbClr val="FFFFFF"/>
                </a:highlight>
              </a:rPr>
              <a:t>.</a:t>
            </a:r>
            <a:r>
              <a:rPr lang="en" sz="1500">
                <a:solidFill>
                  <a:schemeClr val="dk1"/>
                </a:solidFill>
                <a:highlight>
                  <a:srgbClr val="FFFFFF"/>
                </a:highlight>
              </a:rPr>
              <a:t>p1</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access</a:t>
            </a:r>
            <a:r>
              <a:rPr lang="en" sz="1500">
                <a:solidFill>
                  <a:srgbClr val="808030"/>
                </a:solidFill>
                <a:highlight>
                  <a:srgbClr val="FFFFFF"/>
                </a:highlight>
              </a:rPr>
              <a:t>.</a:t>
            </a:r>
            <a:r>
              <a:rPr lang="en" sz="1500">
                <a:solidFill>
                  <a:schemeClr val="dk1"/>
                </a:solidFill>
                <a:highlight>
                  <a:srgbClr val="FFFFFF"/>
                </a:highlight>
              </a:rPr>
              <a:t>value</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latin typeface="Nanum Gothic"/>
              <a:ea typeface="Nanum Gothic"/>
              <a:cs typeface="Nanum Gothic"/>
              <a:sym typeface="Nanum Gothic"/>
            </a:endParaRPr>
          </a:p>
        </p:txBody>
      </p:sp>
      <p:sp>
        <p:nvSpPr>
          <p:cNvPr id="661" name="Google Shape;661;p60"/>
          <p:cNvSpPr/>
          <p:nvPr/>
        </p:nvSpPr>
        <p:spPr>
          <a:xfrm>
            <a:off x="1198325" y="2445650"/>
            <a:ext cx="3516300" cy="707700"/>
          </a:xfrm>
          <a:prstGeom prst="ellipse">
            <a:avLst/>
          </a:prstGeom>
          <a:solidFill>
            <a:schemeClr val="accent6"/>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Eliminate CheckStructure</a:t>
            </a:r>
            <a:endParaRPr>
              <a:latin typeface="Nanum Gothic"/>
              <a:ea typeface="Nanum Gothic"/>
              <a:cs typeface="Nanum Gothic"/>
              <a:sym typeface="Nanum Gothic"/>
            </a:endParaRPr>
          </a:p>
        </p:txBody>
      </p:sp>
      <p:cxnSp>
        <p:nvCxnSpPr>
          <p:cNvPr id="662" name="Google Shape;662;p60"/>
          <p:cNvCxnSpPr>
            <a:stCxn id="661" idx="4"/>
            <a:endCxn id="663" idx="0"/>
          </p:cNvCxnSpPr>
          <p:nvPr/>
        </p:nvCxnSpPr>
        <p:spPr>
          <a:xfrm flipH="1">
            <a:off x="2085575" y="3153350"/>
            <a:ext cx="870900" cy="1115700"/>
          </a:xfrm>
          <a:prstGeom prst="straightConnector1">
            <a:avLst/>
          </a:prstGeom>
          <a:noFill/>
          <a:ln cap="flat" cmpd="sng" w="19050">
            <a:solidFill>
              <a:srgbClr val="FF0000"/>
            </a:solidFill>
            <a:prstDash val="solid"/>
            <a:round/>
            <a:headEnd len="med" w="med" type="none"/>
            <a:tailEnd len="med" w="med" type="triangle"/>
          </a:ln>
        </p:spPr>
      </p:cxnSp>
      <p:sp>
        <p:nvSpPr>
          <p:cNvPr id="664" name="Google Shape;664;p60"/>
          <p:cNvSpPr/>
          <p:nvPr/>
        </p:nvSpPr>
        <p:spPr>
          <a:xfrm>
            <a:off x="5062775" y="4492250"/>
            <a:ext cx="1382400" cy="446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665" name="Google Shape;665;p60"/>
          <p:cNvSpPr txBox="1"/>
          <p:nvPr/>
        </p:nvSpPr>
        <p:spPr>
          <a:xfrm>
            <a:off x="708475" y="4276850"/>
            <a:ext cx="32547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Nanum Gothic"/>
                <a:ea typeface="Nanum Gothic"/>
                <a:cs typeface="Nanum Gothic"/>
                <a:sym typeface="Nanum Gothic"/>
              </a:rPr>
              <a:t>CheckStructure( access, S)</a:t>
            </a:r>
            <a:endParaRPr sz="1500">
              <a:solidFill>
                <a:schemeClr val="dk1"/>
              </a:solidFill>
              <a:latin typeface="Nanum Gothic"/>
              <a:ea typeface="Nanum Gothic"/>
              <a:cs typeface="Nanum Gothic"/>
              <a:sym typeface="Nanum Gothic"/>
            </a:endParaRPr>
          </a:p>
          <a:p>
            <a:pPr indent="0" lvl="0" marL="0" rtl="0" algn="l">
              <a:spcBef>
                <a:spcPts val="0"/>
              </a:spcBef>
              <a:spcAft>
                <a:spcPts val="0"/>
              </a:spcAft>
              <a:buNone/>
            </a:pPr>
            <a:r>
              <a:t/>
            </a:r>
            <a:endParaRPr sz="15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sz="1500">
                <a:solidFill>
                  <a:schemeClr val="dk1"/>
                </a:solidFill>
                <a:latin typeface="Nanum Gothic"/>
                <a:ea typeface="Nanum Gothic"/>
                <a:cs typeface="Nanum Gothic"/>
                <a:sym typeface="Nanum Gothic"/>
              </a:rPr>
              <a:t>GetByOffset(access→properties, 0)</a:t>
            </a:r>
            <a:endParaRPr sz="1500">
              <a:solidFill>
                <a:schemeClr val="dk1"/>
              </a:solidFill>
              <a:latin typeface="Nanum Gothic"/>
              <a:ea typeface="Nanum Gothic"/>
              <a:cs typeface="Nanum Gothic"/>
              <a:sym typeface="Nanum Gothic"/>
            </a:endParaRPr>
          </a:p>
        </p:txBody>
      </p:sp>
      <p:cxnSp>
        <p:nvCxnSpPr>
          <p:cNvPr id="666" name="Google Shape;666;p60"/>
          <p:cNvCxnSpPr>
            <a:stCxn id="664" idx="1"/>
            <a:endCxn id="665" idx="3"/>
          </p:cNvCxnSpPr>
          <p:nvPr/>
        </p:nvCxnSpPr>
        <p:spPr>
          <a:xfrm rot="10800000">
            <a:off x="3963275" y="4715450"/>
            <a:ext cx="1099500" cy="0"/>
          </a:xfrm>
          <a:prstGeom prst="straightConnector1">
            <a:avLst/>
          </a:prstGeom>
          <a:noFill/>
          <a:ln cap="flat" cmpd="sng" w="9525">
            <a:solidFill>
              <a:schemeClr val="dk2"/>
            </a:solidFill>
            <a:prstDash val="solid"/>
            <a:round/>
            <a:headEnd len="med" w="med" type="none"/>
            <a:tailEnd len="med" w="med" type="triangle"/>
          </a:ln>
        </p:spPr>
      </p:cxnSp>
      <p:sp>
        <p:nvSpPr>
          <p:cNvPr id="667" name="Google Shape;667;p60"/>
          <p:cNvSpPr txBox="1"/>
          <p:nvPr/>
        </p:nvSpPr>
        <p:spPr>
          <a:xfrm>
            <a:off x="2482850" y="3604975"/>
            <a:ext cx="870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Nanum Gothic"/>
                <a:ea typeface="Nanum Gothic"/>
                <a:cs typeface="Nanum Gothic"/>
                <a:sym typeface="Nanum Gothic"/>
              </a:rPr>
              <a:t>Const Fold</a:t>
            </a:r>
            <a:endParaRPr sz="1100">
              <a:solidFill>
                <a:schemeClr val="dk1"/>
              </a:solidFill>
              <a:latin typeface="Nanum Gothic"/>
              <a:ea typeface="Nanum Gothic"/>
              <a:cs typeface="Nanum Gothic"/>
              <a:sym typeface="Nanum Gothic"/>
            </a:endParaRPr>
          </a:p>
        </p:txBody>
      </p:sp>
      <p:cxnSp>
        <p:nvCxnSpPr>
          <p:cNvPr id="668" name="Google Shape;668;p60"/>
          <p:cNvCxnSpPr>
            <a:stCxn id="663" idx="1"/>
          </p:cNvCxnSpPr>
          <p:nvPr/>
        </p:nvCxnSpPr>
        <p:spPr>
          <a:xfrm>
            <a:off x="566975" y="4492250"/>
            <a:ext cx="3037200" cy="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61"/>
          <p:cNvSpPr txBox="1"/>
          <p:nvPr>
            <p:ph type="title"/>
          </p:nvPr>
        </p:nvSpPr>
        <p:spPr>
          <a:xfrm>
            <a:off x="311700" y="740800"/>
            <a:ext cx="2808000" cy="100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Exploitation</a:t>
            </a:r>
            <a:endParaRPr/>
          </a:p>
        </p:txBody>
      </p:sp>
      <p:sp>
        <p:nvSpPr>
          <p:cNvPr id="674" name="Google Shape;674;p61"/>
          <p:cNvSpPr txBox="1"/>
          <p:nvPr/>
        </p:nvSpPr>
        <p:spPr>
          <a:xfrm>
            <a:off x="5062775" y="1748500"/>
            <a:ext cx="3298500" cy="364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696969"/>
                </a:solidFill>
                <a:highlight>
                  <a:srgbClr val="FFFFFF"/>
                </a:highlight>
              </a:rPr>
              <a:t>// Structure S</a:t>
            </a:r>
            <a:endParaRPr sz="1500">
              <a:solidFill>
                <a:schemeClr val="dk1"/>
              </a:solidFill>
              <a:highlight>
                <a:srgbClr val="FFFFFF"/>
              </a:highlight>
            </a:endParaRPr>
          </a:p>
          <a:p>
            <a:pPr indent="0" lvl="0" marL="0" rtl="0" algn="l">
              <a:spcBef>
                <a:spcPts val="0"/>
              </a:spcBef>
              <a:spcAft>
                <a:spcPts val="0"/>
              </a:spcAft>
              <a:buNone/>
            </a:pPr>
            <a:r>
              <a:rPr b="1" lang="en" sz="1500">
                <a:solidFill>
                  <a:srgbClr val="800000"/>
                </a:solidFill>
                <a:highlight>
                  <a:srgbClr val="FFFFFF"/>
                </a:highlight>
              </a:rPr>
              <a:t>let</a:t>
            </a:r>
            <a:r>
              <a:rPr lang="en" sz="1500">
                <a:solidFill>
                  <a:schemeClr val="dk1"/>
                </a:solidFill>
                <a:highlight>
                  <a:srgbClr val="FFFFFF"/>
                </a:highlight>
              </a:rPr>
              <a:t> constobj </a:t>
            </a:r>
            <a:r>
              <a:rPr lang="en" sz="1500">
                <a:solidFill>
                  <a:srgbClr val="808030"/>
                </a:solidFill>
                <a:highlight>
                  <a:srgbClr val="FFFFFF"/>
                </a:highlight>
              </a:rPr>
              <a:t>=</a:t>
            </a:r>
            <a:r>
              <a:rPr lang="en" sz="1500">
                <a:solidFill>
                  <a:schemeClr val="dk1"/>
                </a:solidFill>
                <a:highlight>
                  <a:srgbClr val="FFFFFF"/>
                </a:highlight>
              </a:rPr>
              <a:t> </a:t>
            </a:r>
            <a:r>
              <a:rPr lang="en" sz="1500">
                <a:solidFill>
                  <a:srgbClr val="800080"/>
                </a:solidFill>
                <a:highlight>
                  <a:srgbClr val="FFFFFF"/>
                </a:highlight>
              </a:rPr>
              <a:t>{</a:t>
            </a:r>
            <a:r>
              <a:rPr lang="en" sz="1500">
                <a:solidFill>
                  <a:schemeClr val="dk1"/>
                </a:solidFill>
                <a:highlight>
                  <a:srgbClr val="FFFFFF"/>
                </a:highlight>
              </a:rPr>
              <a:t>value</a:t>
            </a:r>
            <a:r>
              <a:rPr lang="en" sz="1500">
                <a:solidFill>
                  <a:srgbClr val="800080"/>
                </a:solidFill>
                <a:highlight>
                  <a:srgbClr val="FFFFFF"/>
                </a:highlight>
              </a:rPr>
              <a:t>:</a:t>
            </a:r>
            <a:r>
              <a:rPr lang="en" sz="1500">
                <a:solidFill>
                  <a:schemeClr val="dk1"/>
                </a:solidFill>
                <a:highlight>
                  <a:srgbClr val="FFFFFF"/>
                </a:highlight>
              </a:rPr>
              <a:t> </a:t>
            </a:r>
            <a:r>
              <a:rPr lang="en" sz="1500">
                <a:solidFill>
                  <a:srgbClr val="008000"/>
                </a:solidFill>
                <a:highlight>
                  <a:srgbClr val="FFFFFF"/>
                </a:highlight>
              </a:rPr>
              <a:t>0x1337</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rPr lang="en" sz="1500">
                <a:solidFill>
                  <a:srgbClr val="696969"/>
                </a:solidFill>
                <a:highlight>
                  <a:srgbClr val="FFFFFF"/>
                </a:highlight>
              </a:rPr>
              <a:t>// Structure S1 --&gt; p1: 0 and p2: 1</a:t>
            </a:r>
            <a:endParaRPr sz="1500">
              <a:solidFill>
                <a:schemeClr val="dk1"/>
              </a:solidFill>
              <a:highlight>
                <a:srgbClr val="FFFFFF"/>
              </a:highlight>
            </a:endParaRPr>
          </a:p>
          <a:p>
            <a:pPr indent="0" lvl="0" marL="0" rtl="0" algn="l">
              <a:spcBef>
                <a:spcPts val="0"/>
              </a:spcBef>
              <a:spcAft>
                <a:spcPts val="0"/>
              </a:spcAft>
              <a:buNone/>
            </a:pPr>
            <a:r>
              <a:rPr b="1" lang="en" sz="1500">
                <a:solidFill>
                  <a:srgbClr val="800000"/>
                </a:solidFill>
                <a:highlight>
                  <a:srgbClr val="FFFFFF"/>
                </a:highlight>
              </a:rPr>
              <a:t>let</a:t>
            </a:r>
            <a:r>
              <a:rPr lang="en" sz="1500">
                <a:solidFill>
                  <a:schemeClr val="dk1"/>
                </a:solidFill>
                <a:highlight>
                  <a:srgbClr val="FFFFFF"/>
                </a:highlight>
              </a:rPr>
              <a:t> obj1 </a:t>
            </a:r>
            <a:r>
              <a:rPr lang="en" sz="1500">
                <a:solidFill>
                  <a:srgbClr val="808030"/>
                </a:solidFill>
                <a:highlight>
                  <a:srgbClr val="FFFFFF"/>
                </a:highlight>
              </a:rPr>
              <a:t>=</a:t>
            </a:r>
            <a:r>
              <a:rPr lang="en" sz="1500">
                <a:solidFill>
                  <a:schemeClr val="dk1"/>
                </a:solidFill>
                <a:highlight>
                  <a:srgbClr val="FFFFFF"/>
                </a:highlight>
              </a:rPr>
              <a:t> </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obj1</a:t>
            </a:r>
            <a:r>
              <a:rPr lang="en" sz="1500">
                <a:solidFill>
                  <a:srgbClr val="808030"/>
                </a:solidFill>
                <a:highlight>
                  <a:srgbClr val="FFFFFF"/>
                </a:highlight>
              </a:rPr>
              <a:t>.</a:t>
            </a:r>
            <a:r>
              <a:rPr lang="en" sz="1500">
                <a:solidFill>
                  <a:schemeClr val="dk1"/>
                </a:solidFill>
                <a:highlight>
                  <a:srgbClr val="FFFFFF"/>
                </a:highlight>
              </a:rPr>
              <a:t>p1 </a:t>
            </a:r>
            <a:r>
              <a:rPr lang="en" sz="1500">
                <a:solidFill>
                  <a:srgbClr val="808030"/>
                </a:solidFill>
                <a:highlight>
                  <a:srgbClr val="FFFFFF"/>
                </a:highlight>
              </a:rPr>
              <a:t>=</a:t>
            </a:r>
            <a:r>
              <a:rPr lang="en" sz="1500">
                <a:solidFill>
                  <a:schemeClr val="dk1"/>
                </a:solidFill>
                <a:highlight>
                  <a:srgbClr val="FFFFFF"/>
                </a:highlight>
              </a:rPr>
              <a:t> constobj</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obj2</a:t>
            </a:r>
            <a:r>
              <a:rPr lang="en" sz="1500">
                <a:solidFill>
                  <a:srgbClr val="808030"/>
                </a:solidFill>
                <a:highlight>
                  <a:srgbClr val="FFFFFF"/>
                </a:highlight>
              </a:rPr>
              <a:t>.</a:t>
            </a:r>
            <a:r>
              <a:rPr lang="en" sz="1500">
                <a:solidFill>
                  <a:schemeClr val="dk1"/>
                </a:solidFill>
                <a:highlight>
                  <a:srgbClr val="FFFFFF"/>
                </a:highlight>
              </a:rPr>
              <a:t>p2 </a:t>
            </a:r>
            <a:r>
              <a:rPr lang="en" sz="1500">
                <a:solidFill>
                  <a:srgbClr val="808030"/>
                </a:solidFill>
                <a:highlight>
                  <a:srgbClr val="FFFFFF"/>
                </a:highlight>
              </a:rPr>
              <a:t>=</a:t>
            </a:r>
            <a:r>
              <a:rPr lang="en" sz="1500">
                <a:solidFill>
                  <a:schemeClr val="dk1"/>
                </a:solidFill>
                <a:highlight>
                  <a:srgbClr val="FFFFFF"/>
                </a:highlight>
              </a:rPr>
              <a:t> constobj</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rPr lang="en" sz="1500">
                <a:solidFill>
                  <a:srgbClr val="80803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rPr b="1" lang="en" sz="1500">
                <a:solidFill>
                  <a:srgbClr val="800000"/>
                </a:solidFill>
                <a:highlight>
                  <a:srgbClr val="FFFFFF"/>
                </a:highlight>
              </a:rPr>
              <a:t>let</a:t>
            </a:r>
            <a:r>
              <a:rPr lang="en" sz="1500">
                <a:solidFill>
                  <a:schemeClr val="dk1"/>
                </a:solidFill>
                <a:highlight>
                  <a:srgbClr val="FFFFFF"/>
                </a:highlight>
              </a:rPr>
              <a:t> access </a:t>
            </a:r>
            <a:r>
              <a:rPr lang="en" sz="1500">
                <a:solidFill>
                  <a:srgbClr val="808030"/>
                </a:solidFill>
                <a:highlight>
                  <a:srgbClr val="FFFFFF"/>
                </a:highlight>
              </a:rPr>
              <a:t>=</a:t>
            </a:r>
            <a:r>
              <a:rPr lang="en" sz="1500">
                <a:solidFill>
                  <a:schemeClr val="dk1"/>
                </a:solidFill>
                <a:highlight>
                  <a:srgbClr val="FFFFFF"/>
                </a:highlight>
              </a:rPr>
              <a:t> access_object</a:t>
            </a:r>
            <a:r>
              <a:rPr lang="en" sz="1500">
                <a:solidFill>
                  <a:srgbClr val="808030"/>
                </a:solidFill>
                <a:highlight>
                  <a:srgbClr val="FFFFFF"/>
                </a:highlight>
              </a:rPr>
              <a:t>.</a:t>
            </a:r>
            <a:r>
              <a:rPr lang="en" sz="1500">
                <a:solidFill>
                  <a:schemeClr val="dk1"/>
                </a:solidFill>
                <a:highlight>
                  <a:srgbClr val="FFFFFF"/>
                </a:highlight>
              </a:rPr>
              <a:t>p1</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access</a:t>
            </a:r>
            <a:r>
              <a:rPr lang="en" sz="1500">
                <a:solidFill>
                  <a:srgbClr val="808030"/>
                </a:solidFill>
                <a:highlight>
                  <a:srgbClr val="FFFFFF"/>
                </a:highlight>
              </a:rPr>
              <a:t>.</a:t>
            </a:r>
            <a:r>
              <a:rPr lang="en" sz="1500">
                <a:solidFill>
                  <a:schemeClr val="dk1"/>
                </a:solidFill>
                <a:highlight>
                  <a:srgbClr val="FFFFFF"/>
                </a:highlight>
              </a:rPr>
              <a:t>value</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latin typeface="Nanum Gothic"/>
              <a:ea typeface="Nanum Gothic"/>
              <a:cs typeface="Nanum Gothic"/>
              <a:sym typeface="Nanum Gothic"/>
            </a:endParaRPr>
          </a:p>
        </p:txBody>
      </p:sp>
      <p:sp>
        <p:nvSpPr>
          <p:cNvPr id="675" name="Google Shape;675;p61"/>
          <p:cNvSpPr/>
          <p:nvPr/>
        </p:nvSpPr>
        <p:spPr>
          <a:xfrm>
            <a:off x="5062775" y="4492250"/>
            <a:ext cx="1382400" cy="446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676" name="Google Shape;676;p61"/>
          <p:cNvSpPr txBox="1"/>
          <p:nvPr/>
        </p:nvSpPr>
        <p:spPr>
          <a:xfrm>
            <a:off x="697475" y="4507700"/>
            <a:ext cx="3254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Nanum Gothic"/>
                <a:ea typeface="Nanum Gothic"/>
                <a:cs typeface="Nanum Gothic"/>
                <a:sym typeface="Nanum Gothic"/>
              </a:rPr>
              <a:t>GetByOffset(access→properties, 0)</a:t>
            </a:r>
            <a:endParaRPr sz="1500">
              <a:solidFill>
                <a:schemeClr val="dk1"/>
              </a:solidFill>
              <a:latin typeface="Nanum Gothic"/>
              <a:ea typeface="Nanum Gothic"/>
              <a:cs typeface="Nanum Gothic"/>
              <a:sym typeface="Nanum Gothic"/>
            </a:endParaRPr>
          </a:p>
        </p:txBody>
      </p:sp>
      <p:cxnSp>
        <p:nvCxnSpPr>
          <p:cNvPr id="677" name="Google Shape;677;p61"/>
          <p:cNvCxnSpPr>
            <a:stCxn id="675" idx="1"/>
            <a:endCxn id="676" idx="3"/>
          </p:cNvCxnSpPr>
          <p:nvPr/>
        </p:nvCxnSpPr>
        <p:spPr>
          <a:xfrm rot="10800000">
            <a:off x="3952175" y="4715450"/>
            <a:ext cx="1110600" cy="0"/>
          </a:xfrm>
          <a:prstGeom prst="straightConnector1">
            <a:avLst/>
          </a:prstGeom>
          <a:noFill/>
          <a:ln cap="flat" cmpd="sng" w="9525">
            <a:solidFill>
              <a:schemeClr val="dk2"/>
            </a:solidFill>
            <a:prstDash val="solid"/>
            <a:round/>
            <a:headEnd len="med" w="med" type="none"/>
            <a:tailEnd len="med" w="med" type="triangle"/>
          </a:ln>
        </p:spPr>
      </p:cxnSp>
      <p:sp>
        <p:nvSpPr>
          <p:cNvPr id="678" name="Google Shape;678;p61"/>
          <p:cNvSpPr/>
          <p:nvPr/>
        </p:nvSpPr>
        <p:spPr>
          <a:xfrm>
            <a:off x="599625" y="4492250"/>
            <a:ext cx="3298500" cy="446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679" name="Google Shape;679;p61"/>
          <p:cNvSpPr/>
          <p:nvPr/>
        </p:nvSpPr>
        <p:spPr>
          <a:xfrm>
            <a:off x="1535800" y="2570850"/>
            <a:ext cx="2275200" cy="936300"/>
          </a:xfrm>
          <a:prstGeom prst="ellipse">
            <a:avLst/>
          </a:prstGeom>
          <a:solidFill>
            <a:schemeClr val="accent6"/>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Direct Access Without Checks</a:t>
            </a:r>
            <a:endParaRPr>
              <a:latin typeface="Nanum Gothic"/>
              <a:ea typeface="Nanum Gothic"/>
              <a:cs typeface="Nanum Gothic"/>
              <a:sym typeface="Nanum Gothic"/>
            </a:endParaRPr>
          </a:p>
        </p:txBody>
      </p:sp>
      <p:cxnSp>
        <p:nvCxnSpPr>
          <p:cNvPr id="680" name="Google Shape;680;p61"/>
          <p:cNvCxnSpPr>
            <a:stCxn id="678" idx="0"/>
            <a:endCxn id="679" idx="4"/>
          </p:cNvCxnSpPr>
          <p:nvPr/>
        </p:nvCxnSpPr>
        <p:spPr>
          <a:xfrm flipH="1" rot="10800000">
            <a:off x="2248875" y="3507050"/>
            <a:ext cx="424500" cy="98520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txBox="1"/>
          <p:nvPr>
            <p:ph type="title"/>
          </p:nvPr>
        </p:nvSpPr>
        <p:spPr>
          <a:xfrm>
            <a:off x="311700" y="791156"/>
            <a:ext cx="8520600" cy="101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Interpreter </a:t>
            </a:r>
            <a:endParaRPr/>
          </a:p>
        </p:txBody>
      </p:sp>
      <p:sp>
        <p:nvSpPr>
          <p:cNvPr id="96" name="Google Shape;96;p17"/>
          <p:cNvSpPr txBox="1"/>
          <p:nvPr>
            <p:ph idx="1" type="body"/>
          </p:nvPr>
        </p:nvSpPr>
        <p:spPr>
          <a:xfrm>
            <a:off x="703225" y="1356966"/>
            <a:ext cx="7679100" cy="306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342900" lvl="0" marL="457200" rtl="0" algn="l">
              <a:spcBef>
                <a:spcPts val="1200"/>
              </a:spcBef>
              <a:spcAft>
                <a:spcPts val="0"/>
              </a:spcAft>
              <a:buSzPts val="1800"/>
              <a:buChar char="∗"/>
            </a:pPr>
            <a:r>
              <a:rPr lang="en"/>
              <a:t>Interpreter operates on the bytecode</a:t>
            </a:r>
            <a:endParaRPr/>
          </a:p>
          <a:p>
            <a:pPr indent="-342900" lvl="0" marL="457200" rtl="0" algn="l">
              <a:spcBef>
                <a:spcPts val="0"/>
              </a:spcBef>
              <a:spcAft>
                <a:spcPts val="0"/>
              </a:spcAft>
              <a:buSzPts val="1800"/>
              <a:buChar char="∗"/>
            </a:pPr>
            <a:r>
              <a:rPr lang="en"/>
              <a:t>Has a handler for each bytecode </a:t>
            </a:r>
            <a:endParaRPr/>
          </a:p>
          <a:p>
            <a:pPr indent="-342900" lvl="0" marL="457200" rtl="0" algn="l">
              <a:spcBef>
                <a:spcPts val="0"/>
              </a:spcBef>
              <a:spcAft>
                <a:spcPts val="0"/>
              </a:spcAft>
              <a:buSzPts val="1800"/>
              <a:buChar char="∗"/>
            </a:pPr>
            <a:r>
              <a:rPr lang="en"/>
              <a:t>Slow execution</a:t>
            </a:r>
            <a:endParaRPr/>
          </a:p>
          <a:p>
            <a:pPr indent="-342900" lvl="0" marL="457200" rtl="0" algn="l">
              <a:spcBef>
                <a:spcPts val="0"/>
              </a:spcBef>
              <a:spcAft>
                <a:spcPts val="0"/>
              </a:spcAft>
              <a:buSzPts val="1800"/>
              <a:buChar char="∗"/>
            </a:pPr>
            <a:r>
              <a:rPr lang="en"/>
              <a:t>Faster to </a:t>
            </a:r>
            <a:r>
              <a:rPr i="1" lang="en"/>
              <a:t>start</a:t>
            </a:r>
            <a:r>
              <a:rPr lang="en"/>
              <a:t> execution</a:t>
            </a:r>
            <a:endParaRPr/>
          </a:p>
        </p:txBody>
      </p:sp>
      <p:sp>
        <p:nvSpPr>
          <p:cNvPr id="97" name="Google Shape;97;p17"/>
          <p:cNvSpPr/>
          <p:nvPr/>
        </p:nvSpPr>
        <p:spPr>
          <a:xfrm>
            <a:off x="5296925" y="3000367"/>
            <a:ext cx="2622900" cy="357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7"/>
          <p:cNvSpPr txBox="1"/>
          <p:nvPr/>
        </p:nvSpPr>
        <p:spPr>
          <a:xfrm>
            <a:off x="5527075" y="3253667"/>
            <a:ext cx="21552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000">
                <a:latin typeface="Nanum Gothic"/>
                <a:ea typeface="Nanum Gothic"/>
                <a:cs typeface="Nanum Gothic"/>
                <a:sym typeface="Nanum Gothic"/>
              </a:rPr>
              <a:t>void interpret(bytecode) {</a:t>
            </a:r>
            <a:endParaRPr sz="1000">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en" sz="1000">
                <a:latin typeface="Nanum Gothic"/>
                <a:ea typeface="Nanum Gothic"/>
                <a:cs typeface="Nanum Gothic"/>
                <a:sym typeface="Nanum Gothic"/>
              </a:rPr>
              <a:t>	switch (bytecode) {</a:t>
            </a:r>
            <a:endParaRPr sz="1000">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en" sz="1000">
                <a:latin typeface="Nanum Gothic"/>
                <a:ea typeface="Nanum Gothic"/>
                <a:cs typeface="Nanum Gothic"/>
                <a:sym typeface="Nanum Gothic"/>
              </a:rPr>
              <a:t>    	   case Add: ....</a:t>
            </a:r>
            <a:endParaRPr sz="1000">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en" sz="1000">
                <a:latin typeface="Nanum Gothic"/>
                <a:ea typeface="Nanum Gothic"/>
                <a:cs typeface="Nanum Gothic"/>
                <a:sym typeface="Nanum Gothic"/>
              </a:rPr>
              <a:t>    	   case Sub: ....</a:t>
            </a:r>
            <a:endParaRPr sz="1000">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en" sz="1000">
                <a:latin typeface="Nanum Gothic"/>
                <a:ea typeface="Nanum Gothic"/>
                <a:cs typeface="Nanum Gothic"/>
                <a:sym typeface="Nanum Gothic"/>
              </a:rPr>
              <a:t>        		:</a:t>
            </a:r>
            <a:endParaRPr sz="1000">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en" sz="1000">
                <a:latin typeface="Nanum Gothic"/>
                <a:ea typeface="Nanum Gothic"/>
                <a:cs typeface="Nanum Gothic"/>
                <a:sym typeface="Nanum Gothic"/>
              </a:rPr>
              <a:t>        		:</a:t>
            </a:r>
            <a:endParaRPr sz="1000">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en" sz="1000">
                <a:latin typeface="Nanum Gothic"/>
                <a:ea typeface="Nanum Gothic"/>
                <a:cs typeface="Nanum Gothic"/>
                <a:sym typeface="Nanum Gothic"/>
              </a:rPr>
              <a:t>    	   case CreateObject: ....</a:t>
            </a:r>
            <a:endParaRPr sz="1000">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en" sz="1000">
                <a:latin typeface="Nanum Gothic"/>
                <a:ea typeface="Nanum Gothic"/>
                <a:cs typeface="Nanum Gothic"/>
                <a:sym typeface="Nanum Gothic"/>
              </a:rPr>
              <a:t>        		:</a:t>
            </a:r>
            <a:endParaRPr sz="1000">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en" sz="1000">
                <a:latin typeface="Nanum Gothic"/>
                <a:ea typeface="Nanum Gothic"/>
                <a:cs typeface="Nanum Gothic"/>
                <a:sym typeface="Nanum Gothic"/>
              </a:rPr>
              <a:t>        		:</a:t>
            </a:r>
            <a:endParaRPr sz="1000">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en" sz="1000">
                <a:latin typeface="Nanum Gothic"/>
                <a:ea typeface="Nanum Gothic"/>
                <a:cs typeface="Nanum Gothic"/>
                <a:sym typeface="Nanum Gothic"/>
              </a:rPr>
              <a:t>         	   case StoreProperty: ....</a:t>
            </a:r>
            <a:endParaRPr sz="1000">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en" sz="1000">
                <a:latin typeface="Nanum Gothic"/>
                <a:ea typeface="Nanum Gothic"/>
                <a:cs typeface="Nanum Gothic"/>
                <a:sym typeface="Nanum Gothic"/>
              </a:rPr>
              <a:t>    	   case LoadProperty:  ....</a:t>
            </a:r>
            <a:endParaRPr sz="1000">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en" sz="1000">
                <a:latin typeface="Nanum Gothic"/>
                <a:ea typeface="Nanum Gothic"/>
                <a:cs typeface="Nanum Gothic"/>
                <a:sym typeface="Nanum Gothic"/>
              </a:rPr>
              <a:t>        		:</a:t>
            </a:r>
            <a:endParaRPr sz="1000">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en" sz="1000">
                <a:latin typeface="Nanum Gothic"/>
                <a:ea typeface="Nanum Gothic"/>
                <a:cs typeface="Nanum Gothic"/>
                <a:sym typeface="Nanum Gothic"/>
              </a:rPr>
              <a:t>      	}</a:t>
            </a:r>
            <a:endParaRPr sz="1000">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en" sz="1000">
                <a:latin typeface="Nanum Gothic"/>
                <a:ea typeface="Nanum Gothic"/>
                <a:cs typeface="Nanum Gothic"/>
                <a:sym typeface="Nanum Gothic"/>
              </a:rPr>
              <a:t>}</a:t>
            </a:r>
            <a:endParaRPr sz="1000">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t/>
            </a:r>
            <a:endParaRPr sz="1000">
              <a:latin typeface="Nanum Gothic"/>
              <a:ea typeface="Nanum Gothic"/>
              <a:cs typeface="Nanum Gothic"/>
              <a:sym typeface="Nanum Gothic"/>
            </a:endParaRPr>
          </a:p>
          <a:p>
            <a:pPr indent="0" lvl="0" marL="0" rtl="0" algn="l">
              <a:spcBef>
                <a:spcPts val="0"/>
              </a:spcBef>
              <a:spcAft>
                <a:spcPts val="0"/>
              </a:spcAft>
              <a:buNone/>
            </a:pPr>
            <a:r>
              <a:t/>
            </a:r>
            <a:endParaRPr sz="1000">
              <a:latin typeface="Nanum Gothic"/>
              <a:ea typeface="Nanum Gothic"/>
              <a:cs typeface="Nanum Gothic"/>
              <a:sym typeface="Nanum Gothic"/>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62"/>
          <p:cNvSpPr txBox="1"/>
          <p:nvPr>
            <p:ph type="title"/>
          </p:nvPr>
        </p:nvSpPr>
        <p:spPr>
          <a:xfrm>
            <a:off x="311700" y="740800"/>
            <a:ext cx="2808000" cy="100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Exploitation</a:t>
            </a:r>
            <a:endParaRPr/>
          </a:p>
        </p:txBody>
      </p:sp>
      <p:sp>
        <p:nvSpPr>
          <p:cNvPr id="686" name="Google Shape;686;p62"/>
          <p:cNvSpPr txBox="1"/>
          <p:nvPr/>
        </p:nvSpPr>
        <p:spPr>
          <a:xfrm>
            <a:off x="5062775" y="1748500"/>
            <a:ext cx="3298500" cy="364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696969"/>
                </a:solidFill>
                <a:highlight>
                  <a:srgbClr val="FFFFFF"/>
                </a:highlight>
              </a:rPr>
              <a:t>// Structure S</a:t>
            </a:r>
            <a:endParaRPr sz="1500">
              <a:solidFill>
                <a:schemeClr val="dk1"/>
              </a:solidFill>
              <a:highlight>
                <a:srgbClr val="FFFFFF"/>
              </a:highlight>
            </a:endParaRPr>
          </a:p>
          <a:p>
            <a:pPr indent="0" lvl="0" marL="0" rtl="0" algn="l">
              <a:spcBef>
                <a:spcPts val="0"/>
              </a:spcBef>
              <a:spcAft>
                <a:spcPts val="0"/>
              </a:spcAft>
              <a:buNone/>
            </a:pPr>
            <a:r>
              <a:rPr b="1" lang="en" sz="1500">
                <a:solidFill>
                  <a:srgbClr val="800000"/>
                </a:solidFill>
                <a:highlight>
                  <a:srgbClr val="FFFFFF"/>
                </a:highlight>
              </a:rPr>
              <a:t>let</a:t>
            </a:r>
            <a:r>
              <a:rPr lang="en" sz="1500">
                <a:solidFill>
                  <a:schemeClr val="dk1"/>
                </a:solidFill>
                <a:highlight>
                  <a:srgbClr val="FFFFFF"/>
                </a:highlight>
              </a:rPr>
              <a:t> constobj </a:t>
            </a:r>
            <a:r>
              <a:rPr lang="en" sz="1500">
                <a:solidFill>
                  <a:srgbClr val="808030"/>
                </a:solidFill>
                <a:highlight>
                  <a:srgbClr val="FFFFFF"/>
                </a:highlight>
              </a:rPr>
              <a:t>=</a:t>
            </a:r>
            <a:r>
              <a:rPr lang="en" sz="1500">
                <a:solidFill>
                  <a:schemeClr val="dk1"/>
                </a:solidFill>
                <a:highlight>
                  <a:srgbClr val="FFFFFF"/>
                </a:highlight>
              </a:rPr>
              <a:t> </a:t>
            </a:r>
            <a:r>
              <a:rPr lang="en" sz="1500">
                <a:solidFill>
                  <a:srgbClr val="800080"/>
                </a:solidFill>
                <a:highlight>
                  <a:srgbClr val="FFFFFF"/>
                </a:highlight>
              </a:rPr>
              <a:t>{</a:t>
            </a:r>
            <a:r>
              <a:rPr lang="en" sz="1500">
                <a:solidFill>
                  <a:schemeClr val="dk1"/>
                </a:solidFill>
                <a:highlight>
                  <a:srgbClr val="FFFFFF"/>
                </a:highlight>
              </a:rPr>
              <a:t>value</a:t>
            </a:r>
            <a:r>
              <a:rPr lang="en" sz="1500">
                <a:solidFill>
                  <a:srgbClr val="800080"/>
                </a:solidFill>
                <a:highlight>
                  <a:srgbClr val="FFFFFF"/>
                </a:highlight>
              </a:rPr>
              <a:t>:</a:t>
            </a:r>
            <a:r>
              <a:rPr lang="en" sz="1500">
                <a:solidFill>
                  <a:schemeClr val="dk1"/>
                </a:solidFill>
                <a:highlight>
                  <a:srgbClr val="FFFFFF"/>
                </a:highlight>
              </a:rPr>
              <a:t> </a:t>
            </a:r>
            <a:r>
              <a:rPr lang="en" sz="1500">
                <a:solidFill>
                  <a:srgbClr val="008000"/>
                </a:solidFill>
                <a:highlight>
                  <a:srgbClr val="FFFFFF"/>
                </a:highlight>
              </a:rPr>
              <a:t>0x1337</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rPr lang="en" sz="1500">
                <a:solidFill>
                  <a:srgbClr val="696969"/>
                </a:solidFill>
                <a:highlight>
                  <a:srgbClr val="FFFFFF"/>
                </a:highlight>
              </a:rPr>
              <a:t>// Structure S1 --&gt; p1: 0 and p2: 1</a:t>
            </a:r>
            <a:endParaRPr sz="1500">
              <a:solidFill>
                <a:schemeClr val="dk1"/>
              </a:solidFill>
              <a:highlight>
                <a:srgbClr val="FFFFFF"/>
              </a:highlight>
            </a:endParaRPr>
          </a:p>
          <a:p>
            <a:pPr indent="0" lvl="0" marL="0" rtl="0" algn="l">
              <a:spcBef>
                <a:spcPts val="0"/>
              </a:spcBef>
              <a:spcAft>
                <a:spcPts val="0"/>
              </a:spcAft>
              <a:buNone/>
            </a:pPr>
            <a:r>
              <a:rPr b="1" lang="en" sz="1500">
                <a:solidFill>
                  <a:srgbClr val="800000"/>
                </a:solidFill>
                <a:highlight>
                  <a:srgbClr val="FFFFFF"/>
                </a:highlight>
              </a:rPr>
              <a:t>let</a:t>
            </a:r>
            <a:r>
              <a:rPr lang="en" sz="1500">
                <a:solidFill>
                  <a:schemeClr val="dk1"/>
                </a:solidFill>
                <a:highlight>
                  <a:srgbClr val="FFFFFF"/>
                </a:highlight>
              </a:rPr>
              <a:t> obj1 </a:t>
            </a:r>
            <a:r>
              <a:rPr lang="en" sz="1500">
                <a:solidFill>
                  <a:srgbClr val="808030"/>
                </a:solidFill>
                <a:highlight>
                  <a:srgbClr val="FFFFFF"/>
                </a:highlight>
              </a:rPr>
              <a:t>=</a:t>
            </a:r>
            <a:r>
              <a:rPr lang="en" sz="1500">
                <a:solidFill>
                  <a:schemeClr val="dk1"/>
                </a:solidFill>
                <a:highlight>
                  <a:srgbClr val="FFFFFF"/>
                </a:highlight>
              </a:rPr>
              <a:t> </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obj1</a:t>
            </a:r>
            <a:r>
              <a:rPr lang="en" sz="1500">
                <a:solidFill>
                  <a:srgbClr val="808030"/>
                </a:solidFill>
                <a:highlight>
                  <a:srgbClr val="FFFFFF"/>
                </a:highlight>
              </a:rPr>
              <a:t>.</a:t>
            </a:r>
            <a:r>
              <a:rPr lang="en" sz="1500">
                <a:solidFill>
                  <a:schemeClr val="dk1"/>
                </a:solidFill>
                <a:highlight>
                  <a:srgbClr val="FFFFFF"/>
                </a:highlight>
              </a:rPr>
              <a:t>p1 </a:t>
            </a:r>
            <a:r>
              <a:rPr lang="en" sz="1500">
                <a:solidFill>
                  <a:srgbClr val="808030"/>
                </a:solidFill>
                <a:highlight>
                  <a:srgbClr val="FFFFFF"/>
                </a:highlight>
              </a:rPr>
              <a:t>=</a:t>
            </a:r>
            <a:r>
              <a:rPr lang="en" sz="1500">
                <a:solidFill>
                  <a:schemeClr val="dk1"/>
                </a:solidFill>
                <a:highlight>
                  <a:srgbClr val="FFFFFF"/>
                </a:highlight>
              </a:rPr>
              <a:t> constobj</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obj2</a:t>
            </a:r>
            <a:r>
              <a:rPr lang="en" sz="1500">
                <a:solidFill>
                  <a:srgbClr val="808030"/>
                </a:solidFill>
                <a:highlight>
                  <a:srgbClr val="FFFFFF"/>
                </a:highlight>
              </a:rPr>
              <a:t>.</a:t>
            </a:r>
            <a:r>
              <a:rPr lang="en" sz="1500">
                <a:solidFill>
                  <a:schemeClr val="dk1"/>
                </a:solidFill>
                <a:highlight>
                  <a:srgbClr val="FFFFFF"/>
                </a:highlight>
              </a:rPr>
              <a:t>p2 </a:t>
            </a:r>
            <a:r>
              <a:rPr lang="en" sz="1500">
                <a:solidFill>
                  <a:srgbClr val="808030"/>
                </a:solidFill>
                <a:highlight>
                  <a:srgbClr val="FFFFFF"/>
                </a:highlight>
              </a:rPr>
              <a:t>=</a:t>
            </a:r>
            <a:r>
              <a:rPr lang="en" sz="1500">
                <a:solidFill>
                  <a:schemeClr val="dk1"/>
                </a:solidFill>
                <a:highlight>
                  <a:srgbClr val="FFFFFF"/>
                </a:highlight>
              </a:rPr>
              <a:t> constobj</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rPr lang="en" sz="1500">
                <a:solidFill>
                  <a:srgbClr val="80803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rPr b="1" lang="en" sz="1500">
                <a:solidFill>
                  <a:srgbClr val="800000"/>
                </a:solidFill>
                <a:highlight>
                  <a:srgbClr val="FFFFFF"/>
                </a:highlight>
              </a:rPr>
              <a:t>let</a:t>
            </a:r>
            <a:r>
              <a:rPr lang="en" sz="1500">
                <a:solidFill>
                  <a:schemeClr val="dk1"/>
                </a:solidFill>
                <a:highlight>
                  <a:srgbClr val="FFFFFF"/>
                </a:highlight>
              </a:rPr>
              <a:t> access </a:t>
            </a:r>
            <a:r>
              <a:rPr lang="en" sz="1500">
                <a:solidFill>
                  <a:srgbClr val="808030"/>
                </a:solidFill>
                <a:highlight>
                  <a:srgbClr val="FFFFFF"/>
                </a:highlight>
              </a:rPr>
              <a:t>=</a:t>
            </a:r>
            <a:r>
              <a:rPr lang="en" sz="1500">
                <a:solidFill>
                  <a:schemeClr val="dk1"/>
                </a:solidFill>
                <a:highlight>
                  <a:srgbClr val="FFFFFF"/>
                </a:highlight>
              </a:rPr>
              <a:t> access_object</a:t>
            </a:r>
            <a:r>
              <a:rPr lang="en" sz="1500">
                <a:solidFill>
                  <a:srgbClr val="808030"/>
                </a:solidFill>
                <a:highlight>
                  <a:srgbClr val="FFFFFF"/>
                </a:highlight>
              </a:rPr>
              <a:t>.</a:t>
            </a:r>
            <a:r>
              <a:rPr lang="en" sz="1500">
                <a:solidFill>
                  <a:schemeClr val="dk1"/>
                </a:solidFill>
                <a:highlight>
                  <a:srgbClr val="FFFFFF"/>
                </a:highlight>
              </a:rPr>
              <a:t>p1</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access</a:t>
            </a:r>
            <a:r>
              <a:rPr lang="en" sz="1500">
                <a:solidFill>
                  <a:srgbClr val="808030"/>
                </a:solidFill>
                <a:highlight>
                  <a:srgbClr val="FFFFFF"/>
                </a:highlight>
              </a:rPr>
              <a:t>.</a:t>
            </a:r>
            <a:r>
              <a:rPr lang="en" sz="1500">
                <a:solidFill>
                  <a:schemeClr val="dk1"/>
                </a:solidFill>
                <a:highlight>
                  <a:srgbClr val="FFFFFF"/>
                </a:highlight>
              </a:rPr>
              <a:t>value</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latin typeface="Nanum Gothic"/>
              <a:ea typeface="Nanum Gothic"/>
              <a:cs typeface="Nanum Gothic"/>
              <a:sym typeface="Nanum Gothic"/>
            </a:endParaRPr>
          </a:p>
        </p:txBody>
      </p:sp>
      <p:sp>
        <p:nvSpPr>
          <p:cNvPr id="687" name="Google Shape;687;p62"/>
          <p:cNvSpPr/>
          <p:nvPr/>
        </p:nvSpPr>
        <p:spPr>
          <a:xfrm>
            <a:off x="795575" y="3800900"/>
            <a:ext cx="2732400" cy="936300"/>
          </a:xfrm>
          <a:prstGeom prst="ellipse">
            <a:avLst/>
          </a:prstGeom>
          <a:solidFill>
            <a:schemeClr val="accent6"/>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AV(access_object) = S1, S2</a:t>
            </a:r>
            <a:endParaRPr>
              <a:latin typeface="Nanum Gothic"/>
              <a:ea typeface="Nanum Gothic"/>
              <a:cs typeface="Nanum Gothic"/>
              <a:sym typeface="Nanum Gothic"/>
            </a:endParaRPr>
          </a:p>
        </p:txBody>
      </p:sp>
      <p:cxnSp>
        <p:nvCxnSpPr>
          <p:cNvPr id="688" name="Google Shape;688;p62"/>
          <p:cNvCxnSpPr>
            <a:stCxn id="689" idx="1"/>
            <a:endCxn id="687" idx="6"/>
          </p:cNvCxnSpPr>
          <p:nvPr/>
        </p:nvCxnSpPr>
        <p:spPr>
          <a:xfrm rot="10800000">
            <a:off x="3527975" y="4269050"/>
            <a:ext cx="1534800" cy="0"/>
          </a:xfrm>
          <a:prstGeom prst="straightConnector1">
            <a:avLst/>
          </a:prstGeom>
          <a:noFill/>
          <a:ln cap="flat" cmpd="sng" w="19050">
            <a:solidFill>
              <a:srgbClr val="FF0000"/>
            </a:solidFill>
            <a:prstDash val="solid"/>
            <a:round/>
            <a:headEnd len="med" w="med" type="none"/>
            <a:tailEnd len="med" w="med" type="triangle"/>
          </a:ln>
        </p:spPr>
      </p:cxnSp>
      <p:sp>
        <p:nvSpPr>
          <p:cNvPr id="689" name="Google Shape;689;p62"/>
          <p:cNvSpPr/>
          <p:nvPr/>
        </p:nvSpPr>
        <p:spPr>
          <a:xfrm>
            <a:off x="5062775" y="4045850"/>
            <a:ext cx="2732400" cy="446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63"/>
          <p:cNvSpPr txBox="1"/>
          <p:nvPr>
            <p:ph type="title"/>
          </p:nvPr>
        </p:nvSpPr>
        <p:spPr>
          <a:xfrm>
            <a:off x="311700" y="740800"/>
            <a:ext cx="2808000" cy="100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Exploitation</a:t>
            </a:r>
            <a:endParaRPr/>
          </a:p>
        </p:txBody>
      </p:sp>
      <p:sp>
        <p:nvSpPr>
          <p:cNvPr id="695" name="Google Shape;695;p63"/>
          <p:cNvSpPr txBox="1"/>
          <p:nvPr/>
        </p:nvSpPr>
        <p:spPr>
          <a:xfrm>
            <a:off x="5062775" y="1748500"/>
            <a:ext cx="3298500" cy="364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696969"/>
                </a:solidFill>
                <a:highlight>
                  <a:srgbClr val="FFFFFF"/>
                </a:highlight>
              </a:rPr>
              <a:t>// Structure S</a:t>
            </a:r>
            <a:endParaRPr sz="1500">
              <a:solidFill>
                <a:schemeClr val="dk1"/>
              </a:solidFill>
              <a:highlight>
                <a:srgbClr val="FFFFFF"/>
              </a:highlight>
            </a:endParaRPr>
          </a:p>
          <a:p>
            <a:pPr indent="0" lvl="0" marL="0" rtl="0" algn="l">
              <a:spcBef>
                <a:spcPts val="0"/>
              </a:spcBef>
              <a:spcAft>
                <a:spcPts val="0"/>
              </a:spcAft>
              <a:buNone/>
            </a:pPr>
            <a:r>
              <a:rPr b="1" lang="en" sz="1500">
                <a:solidFill>
                  <a:srgbClr val="800000"/>
                </a:solidFill>
                <a:highlight>
                  <a:srgbClr val="FFFFFF"/>
                </a:highlight>
              </a:rPr>
              <a:t>let</a:t>
            </a:r>
            <a:r>
              <a:rPr lang="en" sz="1500">
                <a:solidFill>
                  <a:schemeClr val="dk1"/>
                </a:solidFill>
                <a:highlight>
                  <a:srgbClr val="FFFFFF"/>
                </a:highlight>
              </a:rPr>
              <a:t> constobj </a:t>
            </a:r>
            <a:r>
              <a:rPr lang="en" sz="1500">
                <a:solidFill>
                  <a:srgbClr val="808030"/>
                </a:solidFill>
                <a:highlight>
                  <a:srgbClr val="FFFFFF"/>
                </a:highlight>
              </a:rPr>
              <a:t>=</a:t>
            </a:r>
            <a:r>
              <a:rPr lang="en" sz="1500">
                <a:solidFill>
                  <a:schemeClr val="dk1"/>
                </a:solidFill>
                <a:highlight>
                  <a:srgbClr val="FFFFFF"/>
                </a:highlight>
              </a:rPr>
              <a:t> </a:t>
            </a:r>
            <a:r>
              <a:rPr lang="en" sz="1500">
                <a:solidFill>
                  <a:srgbClr val="800080"/>
                </a:solidFill>
                <a:highlight>
                  <a:srgbClr val="FFFFFF"/>
                </a:highlight>
              </a:rPr>
              <a:t>{</a:t>
            </a:r>
            <a:r>
              <a:rPr lang="en" sz="1500">
                <a:solidFill>
                  <a:schemeClr val="dk1"/>
                </a:solidFill>
                <a:highlight>
                  <a:srgbClr val="FFFFFF"/>
                </a:highlight>
              </a:rPr>
              <a:t>value</a:t>
            </a:r>
            <a:r>
              <a:rPr lang="en" sz="1500">
                <a:solidFill>
                  <a:srgbClr val="800080"/>
                </a:solidFill>
                <a:highlight>
                  <a:srgbClr val="FFFFFF"/>
                </a:highlight>
              </a:rPr>
              <a:t>:</a:t>
            </a:r>
            <a:r>
              <a:rPr lang="en" sz="1500">
                <a:solidFill>
                  <a:schemeClr val="dk1"/>
                </a:solidFill>
                <a:highlight>
                  <a:srgbClr val="FFFFFF"/>
                </a:highlight>
              </a:rPr>
              <a:t> </a:t>
            </a:r>
            <a:r>
              <a:rPr lang="en" sz="1500">
                <a:solidFill>
                  <a:srgbClr val="008000"/>
                </a:solidFill>
                <a:highlight>
                  <a:srgbClr val="FFFFFF"/>
                </a:highlight>
              </a:rPr>
              <a:t>0x1337</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rPr lang="en" sz="1500">
                <a:solidFill>
                  <a:srgbClr val="696969"/>
                </a:solidFill>
                <a:highlight>
                  <a:srgbClr val="FFFFFF"/>
                </a:highlight>
              </a:rPr>
              <a:t>// Structure S1 --&gt; p1: 0 and p2: 1</a:t>
            </a:r>
            <a:endParaRPr sz="1500">
              <a:solidFill>
                <a:schemeClr val="dk1"/>
              </a:solidFill>
              <a:highlight>
                <a:srgbClr val="FFFFFF"/>
              </a:highlight>
            </a:endParaRPr>
          </a:p>
          <a:p>
            <a:pPr indent="0" lvl="0" marL="0" rtl="0" algn="l">
              <a:spcBef>
                <a:spcPts val="0"/>
              </a:spcBef>
              <a:spcAft>
                <a:spcPts val="0"/>
              </a:spcAft>
              <a:buNone/>
            </a:pPr>
            <a:r>
              <a:rPr b="1" lang="en" sz="1500">
                <a:solidFill>
                  <a:srgbClr val="800000"/>
                </a:solidFill>
                <a:highlight>
                  <a:srgbClr val="FFFFFF"/>
                </a:highlight>
              </a:rPr>
              <a:t>let</a:t>
            </a:r>
            <a:r>
              <a:rPr lang="en" sz="1500">
                <a:solidFill>
                  <a:schemeClr val="dk1"/>
                </a:solidFill>
                <a:highlight>
                  <a:srgbClr val="FFFFFF"/>
                </a:highlight>
              </a:rPr>
              <a:t> obj1 </a:t>
            </a:r>
            <a:r>
              <a:rPr lang="en" sz="1500">
                <a:solidFill>
                  <a:srgbClr val="808030"/>
                </a:solidFill>
                <a:highlight>
                  <a:srgbClr val="FFFFFF"/>
                </a:highlight>
              </a:rPr>
              <a:t>=</a:t>
            </a:r>
            <a:r>
              <a:rPr lang="en" sz="1500">
                <a:solidFill>
                  <a:schemeClr val="dk1"/>
                </a:solidFill>
                <a:highlight>
                  <a:srgbClr val="FFFFFF"/>
                </a:highlight>
              </a:rPr>
              <a:t> </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obj1</a:t>
            </a:r>
            <a:r>
              <a:rPr lang="en" sz="1500">
                <a:solidFill>
                  <a:srgbClr val="808030"/>
                </a:solidFill>
                <a:highlight>
                  <a:srgbClr val="FFFFFF"/>
                </a:highlight>
              </a:rPr>
              <a:t>.</a:t>
            </a:r>
            <a:r>
              <a:rPr lang="en" sz="1500">
                <a:solidFill>
                  <a:schemeClr val="dk1"/>
                </a:solidFill>
                <a:highlight>
                  <a:srgbClr val="FFFFFF"/>
                </a:highlight>
              </a:rPr>
              <a:t>p1 </a:t>
            </a:r>
            <a:r>
              <a:rPr lang="en" sz="1500">
                <a:solidFill>
                  <a:srgbClr val="808030"/>
                </a:solidFill>
                <a:highlight>
                  <a:srgbClr val="FFFFFF"/>
                </a:highlight>
              </a:rPr>
              <a:t>=</a:t>
            </a:r>
            <a:r>
              <a:rPr lang="en" sz="1500">
                <a:solidFill>
                  <a:schemeClr val="dk1"/>
                </a:solidFill>
                <a:highlight>
                  <a:srgbClr val="FFFFFF"/>
                </a:highlight>
              </a:rPr>
              <a:t> constobj</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obj2</a:t>
            </a:r>
            <a:r>
              <a:rPr lang="en" sz="1500">
                <a:solidFill>
                  <a:srgbClr val="808030"/>
                </a:solidFill>
                <a:highlight>
                  <a:srgbClr val="FFFFFF"/>
                </a:highlight>
              </a:rPr>
              <a:t>.</a:t>
            </a:r>
            <a:r>
              <a:rPr lang="en" sz="1500">
                <a:solidFill>
                  <a:schemeClr val="dk1"/>
                </a:solidFill>
                <a:highlight>
                  <a:srgbClr val="FFFFFF"/>
                </a:highlight>
              </a:rPr>
              <a:t>p2 </a:t>
            </a:r>
            <a:r>
              <a:rPr lang="en" sz="1500">
                <a:solidFill>
                  <a:srgbClr val="808030"/>
                </a:solidFill>
                <a:highlight>
                  <a:srgbClr val="FFFFFF"/>
                </a:highlight>
              </a:rPr>
              <a:t>=</a:t>
            </a:r>
            <a:r>
              <a:rPr lang="en" sz="1500">
                <a:solidFill>
                  <a:schemeClr val="dk1"/>
                </a:solidFill>
                <a:highlight>
                  <a:srgbClr val="FFFFFF"/>
                </a:highlight>
              </a:rPr>
              <a:t> constobj</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rPr lang="en" sz="1500">
                <a:solidFill>
                  <a:srgbClr val="80803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rPr b="1" lang="en" sz="1500">
                <a:solidFill>
                  <a:srgbClr val="800000"/>
                </a:solidFill>
                <a:highlight>
                  <a:srgbClr val="FFFFFF"/>
                </a:highlight>
              </a:rPr>
              <a:t>let</a:t>
            </a:r>
            <a:r>
              <a:rPr lang="en" sz="1500">
                <a:solidFill>
                  <a:schemeClr val="dk1"/>
                </a:solidFill>
                <a:highlight>
                  <a:srgbClr val="FFFFFF"/>
                </a:highlight>
              </a:rPr>
              <a:t> access </a:t>
            </a:r>
            <a:r>
              <a:rPr lang="en" sz="1500">
                <a:solidFill>
                  <a:srgbClr val="808030"/>
                </a:solidFill>
                <a:highlight>
                  <a:srgbClr val="FFFFFF"/>
                </a:highlight>
              </a:rPr>
              <a:t>=</a:t>
            </a:r>
            <a:r>
              <a:rPr lang="en" sz="1500">
                <a:solidFill>
                  <a:schemeClr val="dk1"/>
                </a:solidFill>
                <a:highlight>
                  <a:srgbClr val="FFFFFF"/>
                </a:highlight>
              </a:rPr>
              <a:t> access_object</a:t>
            </a:r>
            <a:r>
              <a:rPr lang="en" sz="1500">
                <a:solidFill>
                  <a:srgbClr val="808030"/>
                </a:solidFill>
                <a:highlight>
                  <a:srgbClr val="FFFFFF"/>
                </a:highlight>
              </a:rPr>
              <a:t>.</a:t>
            </a:r>
            <a:r>
              <a:rPr lang="en" sz="1500">
                <a:solidFill>
                  <a:schemeClr val="dk1"/>
                </a:solidFill>
                <a:highlight>
                  <a:srgbClr val="FFFFFF"/>
                </a:highlight>
              </a:rPr>
              <a:t>p1</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access</a:t>
            </a:r>
            <a:r>
              <a:rPr lang="en" sz="1500">
                <a:solidFill>
                  <a:srgbClr val="808030"/>
                </a:solidFill>
                <a:highlight>
                  <a:srgbClr val="FFFFFF"/>
                </a:highlight>
              </a:rPr>
              <a:t>.</a:t>
            </a:r>
            <a:r>
              <a:rPr lang="en" sz="1500">
                <a:solidFill>
                  <a:schemeClr val="dk1"/>
                </a:solidFill>
                <a:highlight>
                  <a:srgbClr val="FFFFFF"/>
                </a:highlight>
              </a:rPr>
              <a:t>value</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latin typeface="Nanum Gothic"/>
              <a:ea typeface="Nanum Gothic"/>
              <a:cs typeface="Nanum Gothic"/>
              <a:sym typeface="Nanum Gothic"/>
            </a:endParaRPr>
          </a:p>
        </p:txBody>
      </p:sp>
      <p:sp>
        <p:nvSpPr>
          <p:cNvPr id="696" name="Google Shape;696;p63"/>
          <p:cNvSpPr/>
          <p:nvPr/>
        </p:nvSpPr>
        <p:spPr>
          <a:xfrm>
            <a:off x="795575" y="3800900"/>
            <a:ext cx="2732400" cy="936300"/>
          </a:xfrm>
          <a:prstGeom prst="ellipse">
            <a:avLst/>
          </a:prstGeom>
          <a:solidFill>
            <a:schemeClr val="accent6"/>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Compiler Only checked S1 </a:t>
            </a:r>
            <a:endParaRPr>
              <a:latin typeface="Nanum Gothic"/>
              <a:ea typeface="Nanum Gothic"/>
              <a:cs typeface="Nanum Gothic"/>
              <a:sym typeface="Nanum Gothic"/>
            </a:endParaRPr>
          </a:p>
        </p:txBody>
      </p:sp>
      <p:cxnSp>
        <p:nvCxnSpPr>
          <p:cNvPr id="697" name="Google Shape;697;p63"/>
          <p:cNvCxnSpPr>
            <a:stCxn id="698" idx="1"/>
            <a:endCxn id="696" idx="6"/>
          </p:cNvCxnSpPr>
          <p:nvPr/>
        </p:nvCxnSpPr>
        <p:spPr>
          <a:xfrm rot="10800000">
            <a:off x="3527975" y="4269050"/>
            <a:ext cx="1534800" cy="0"/>
          </a:xfrm>
          <a:prstGeom prst="straightConnector1">
            <a:avLst/>
          </a:prstGeom>
          <a:noFill/>
          <a:ln cap="flat" cmpd="sng" w="19050">
            <a:solidFill>
              <a:srgbClr val="FF0000"/>
            </a:solidFill>
            <a:prstDash val="solid"/>
            <a:round/>
            <a:headEnd len="med" w="med" type="none"/>
            <a:tailEnd len="med" w="med" type="triangle"/>
          </a:ln>
        </p:spPr>
      </p:cxnSp>
      <p:sp>
        <p:nvSpPr>
          <p:cNvPr id="698" name="Google Shape;698;p63"/>
          <p:cNvSpPr/>
          <p:nvPr/>
        </p:nvSpPr>
        <p:spPr>
          <a:xfrm>
            <a:off x="5062775" y="4045850"/>
            <a:ext cx="2732400" cy="446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64"/>
          <p:cNvSpPr txBox="1"/>
          <p:nvPr>
            <p:ph type="title"/>
          </p:nvPr>
        </p:nvSpPr>
        <p:spPr>
          <a:xfrm>
            <a:off x="311700" y="740800"/>
            <a:ext cx="2808000" cy="100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Exploitation</a:t>
            </a:r>
            <a:endParaRPr/>
          </a:p>
        </p:txBody>
      </p:sp>
      <p:sp>
        <p:nvSpPr>
          <p:cNvPr id="704" name="Google Shape;704;p64"/>
          <p:cNvSpPr txBox="1"/>
          <p:nvPr/>
        </p:nvSpPr>
        <p:spPr>
          <a:xfrm>
            <a:off x="5062775" y="1748500"/>
            <a:ext cx="3298500" cy="364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696969"/>
                </a:solidFill>
                <a:highlight>
                  <a:srgbClr val="FFFFFF"/>
                </a:highlight>
              </a:rPr>
              <a:t>// Structure S</a:t>
            </a:r>
            <a:endParaRPr sz="1500">
              <a:solidFill>
                <a:schemeClr val="dk1"/>
              </a:solidFill>
              <a:highlight>
                <a:srgbClr val="FFFFFF"/>
              </a:highlight>
            </a:endParaRPr>
          </a:p>
          <a:p>
            <a:pPr indent="0" lvl="0" marL="0" rtl="0" algn="l">
              <a:spcBef>
                <a:spcPts val="0"/>
              </a:spcBef>
              <a:spcAft>
                <a:spcPts val="0"/>
              </a:spcAft>
              <a:buNone/>
            </a:pPr>
            <a:r>
              <a:rPr b="1" lang="en" sz="1500">
                <a:solidFill>
                  <a:srgbClr val="800000"/>
                </a:solidFill>
                <a:highlight>
                  <a:srgbClr val="FFFFFF"/>
                </a:highlight>
              </a:rPr>
              <a:t>let</a:t>
            </a:r>
            <a:r>
              <a:rPr lang="en" sz="1500">
                <a:solidFill>
                  <a:schemeClr val="dk1"/>
                </a:solidFill>
                <a:highlight>
                  <a:srgbClr val="FFFFFF"/>
                </a:highlight>
              </a:rPr>
              <a:t> constobj </a:t>
            </a:r>
            <a:r>
              <a:rPr lang="en" sz="1500">
                <a:solidFill>
                  <a:srgbClr val="808030"/>
                </a:solidFill>
                <a:highlight>
                  <a:srgbClr val="FFFFFF"/>
                </a:highlight>
              </a:rPr>
              <a:t>=</a:t>
            </a:r>
            <a:r>
              <a:rPr lang="en" sz="1500">
                <a:solidFill>
                  <a:schemeClr val="dk1"/>
                </a:solidFill>
                <a:highlight>
                  <a:srgbClr val="FFFFFF"/>
                </a:highlight>
              </a:rPr>
              <a:t> </a:t>
            </a:r>
            <a:r>
              <a:rPr lang="en" sz="1500">
                <a:solidFill>
                  <a:srgbClr val="800080"/>
                </a:solidFill>
                <a:highlight>
                  <a:srgbClr val="FFFFFF"/>
                </a:highlight>
              </a:rPr>
              <a:t>{</a:t>
            </a:r>
            <a:r>
              <a:rPr lang="en" sz="1500">
                <a:solidFill>
                  <a:schemeClr val="dk1"/>
                </a:solidFill>
                <a:highlight>
                  <a:srgbClr val="FFFFFF"/>
                </a:highlight>
              </a:rPr>
              <a:t>value</a:t>
            </a:r>
            <a:r>
              <a:rPr lang="en" sz="1500">
                <a:solidFill>
                  <a:srgbClr val="800080"/>
                </a:solidFill>
                <a:highlight>
                  <a:srgbClr val="FFFFFF"/>
                </a:highlight>
              </a:rPr>
              <a:t>:</a:t>
            </a:r>
            <a:r>
              <a:rPr lang="en" sz="1500">
                <a:solidFill>
                  <a:schemeClr val="dk1"/>
                </a:solidFill>
                <a:highlight>
                  <a:srgbClr val="FFFFFF"/>
                </a:highlight>
              </a:rPr>
              <a:t> </a:t>
            </a:r>
            <a:r>
              <a:rPr lang="en" sz="1500">
                <a:solidFill>
                  <a:srgbClr val="008000"/>
                </a:solidFill>
                <a:highlight>
                  <a:srgbClr val="FFFFFF"/>
                </a:highlight>
              </a:rPr>
              <a:t>0x1337</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rPr lang="en" sz="1500">
                <a:solidFill>
                  <a:srgbClr val="696969"/>
                </a:solidFill>
                <a:highlight>
                  <a:srgbClr val="FFFFFF"/>
                </a:highlight>
              </a:rPr>
              <a:t>// Structure S1 --&gt; p1: 0 and p2: 1</a:t>
            </a:r>
            <a:endParaRPr sz="1500">
              <a:solidFill>
                <a:schemeClr val="dk1"/>
              </a:solidFill>
              <a:highlight>
                <a:srgbClr val="FFFFFF"/>
              </a:highlight>
            </a:endParaRPr>
          </a:p>
          <a:p>
            <a:pPr indent="0" lvl="0" marL="0" rtl="0" algn="l">
              <a:spcBef>
                <a:spcPts val="0"/>
              </a:spcBef>
              <a:spcAft>
                <a:spcPts val="0"/>
              </a:spcAft>
              <a:buNone/>
            </a:pPr>
            <a:r>
              <a:rPr b="1" lang="en" sz="1500">
                <a:solidFill>
                  <a:srgbClr val="800000"/>
                </a:solidFill>
                <a:highlight>
                  <a:srgbClr val="FFFFFF"/>
                </a:highlight>
              </a:rPr>
              <a:t>let</a:t>
            </a:r>
            <a:r>
              <a:rPr lang="en" sz="1500">
                <a:solidFill>
                  <a:schemeClr val="dk1"/>
                </a:solidFill>
                <a:highlight>
                  <a:srgbClr val="FFFFFF"/>
                </a:highlight>
              </a:rPr>
              <a:t> obj1 </a:t>
            </a:r>
            <a:r>
              <a:rPr lang="en" sz="1500">
                <a:solidFill>
                  <a:srgbClr val="808030"/>
                </a:solidFill>
                <a:highlight>
                  <a:srgbClr val="FFFFFF"/>
                </a:highlight>
              </a:rPr>
              <a:t>=</a:t>
            </a:r>
            <a:r>
              <a:rPr lang="en" sz="1500">
                <a:solidFill>
                  <a:schemeClr val="dk1"/>
                </a:solidFill>
                <a:highlight>
                  <a:srgbClr val="FFFFFF"/>
                </a:highlight>
              </a:rPr>
              <a:t> </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obj1</a:t>
            </a:r>
            <a:r>
              <a:rPr lang="en" sz="1500">
                <a:solidFill>
                  <a:srgbClr val="808030"/>
                </a:solidFill>
                <a:highlight>
                  <a:srgbClr val="FFFFFF"/>
                </a:highlight>
              </a:rPr>
              <a:t>.</a:t>
            </a:r>
            <a:r>
              <a:rPr lang="en" sz="1500">
                <a:solidFill>
                  <a:schemeClr val="dk1"/>
                </a:solidFill>
                <a:highlight>
                  <a:srgbClr val="FFFFFF"/>
                </a:highlight>
              </a:rPr>
              <a:t>p1 </a:t>
            </a:r>
            <a:r>
              <a:rPr lang="en" sz="1500">
                <a:solidFill>
                  <a:srgbClr val="808030"/>
                </a:solidFill>
                <a:highlight>
                  <a:srgbClr val="FFFFFF"/>
                </a:highlight>
              </a:rPr>
              <a:t>=</a:t>
            </a:r>
            <a:r>
              <a:rPr lang="en" sz="1500">
                <a:solidFill>
                  <a:schemeClr val="dk1"/>
                </a:solidFill>
                <a:highlight>
                  <a:srgbClr val="FFFFFF"/>
                </a:highlight>
              </a:rPr>
              <a:t> constobj</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obj2</a:t>
            </a:r>
            <a:r>
              <a:rPr lang="en" sz="1500">
                <a:solidFill>
                  <a:srgbClr val="808030"/>
                </a:solidFill>
                <a:highlight>
                  <a:srgbClr val="FFFFFF"/>
                </a:highlight>
              </a:rPr>
              <a:t>.</a:t>
            </a:r>
            <a:r>
              <a:rPr lang="en" sz="1500">
                <a:solidFill>
                  <a:schemeClr val="dk1"/>
                </a:solidFill>
                <a:highlight>
                  <a:srgbClr val="FFFFFF"/>
                </a:highlight>
              </a:rPr>
              <a:t>p2 </a:t>
            </a:r>
            <a:r>
              <a:rPr lang="en" sz="1500">
                <a:solidFill>
                  <a:srgbClr val="808030"/>
                </a:solidFill>
                <a:highlight>
                  <a:srgbClr val="FFFFFF"/>
                </a:highlight>
              </a:rPr>
              <a:t>=</a:t>
            </a:r>
            <a:r>
              <a:rPr lang="en" sz="1500">
                <a:solidFill>
                  <a:schemeClr val="dk1"/>
                </a:solidFill>
                <a:highlight>
                  <a:srgbClr val="FFFFFF"/>
                </a:highlight>
              </a:rPr>
              <a:t> constobj</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rPr lang="en" sz="1500">
                <a:solidFill>
                  <a:srgbClr val="80803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rPr b="1" lang="en" sz="1500">
                <a:solidFill>
                  <a:srgbClr val="800000"/>
                </a:solidFill>
                <a:highlight>
                  <a:srgbClr val="FFFFFF"/>
                </a:highlight>
              </a:rPr>
              <a:t>let</a:t>
            </a:r>
            <a:r>
              <a:rPr lang="en" sz="1500">
                <a:solidFill>
                  <a:schemeClr val="dk1"/>
                </a:solidFill>
                <a:highlight>
                  <a:srgbClr val="FFFFFF"/>
                </a:highlight>
              </a:rPr>
              <a:t> access </a:t>
            </a:r>
            <a:r>
              <a:rPr lang="en" sz="1500">
                <a:solidFill>
                  <a:srgbClr val="808030"/>
                </a:solidFill>
                <a:highlight>
                  <a:srgbClr val="FFFFFF"/>
                </a:highlight>
              </a:rPr>
              <a:t>=</a:t>
            </a:r>
            <a:r>
              <a:rPr lang="en" sz="1500">
                <a:solidFill>
                  <a:schemeClr val="dk1"/>
                </a:solidFill>
                <a:highlight>
                  <a:srgbClr val="FFFFFF"/>
                </a:highlight>
              </a:rPr>
              <a:t> access_object</a:t>
            </a:r>
            <a:r>
              <a:rPr lang="en" sz="1500">
                <a:solidFill>
                  <a:srgbClr val="808030"/>
                </a:solidFill>
                <a:highlight>
                  <a:srgbClr val="FFFFFF"/>
                </a:highlight>
              </a:rPr>
              <a:t>.</a:t>
            </a:r>
            <a:r>
              <a:rPr lang="en" sz="1500">
                <a:solidFill>
                  <a:schemeClr val="dk1"/>
                </a:solidFill>
                <a:highlight>
                  <a:srgbClr val="FFFFFF"/>
                </a:highlight>
              </a:rPr>
              <a:t>p1</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access</a:t>
            </a:r>
            <a:r>
              <a:rPr lang="en" sz="1500">
                <a:solidFill>
                  <a:srgbClr val="808030"/>
                </a:solidFill>
                <a:highlight>
                  <a:srgbClr val="FFFFFF"/>
                </a:highlight>
              </a:rPr>
              <a:t>.</a:t>
            </a:r>
            <a:r>
              <a:rPr lang="en" sz="1500">
                <a:solidFill>
                  <a:schemeClr val="dk1"/>
                </a:solidFill>
                <a:highlight>
                  <a:srgbClr val="FFFFFF"/>
                </a:highlight>
              </a:rPr>
              <a:t>value</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latin typeface="Nanum Gothic"/>
              <a:ea typeface="Nanum Gothic"/>
              <a:cs typeface="Nanum Gothic"/>
              <a:sym typeface="Nanum Gothic"/>
            </a:endParaRPr>
          </a:p>
        </p:txBody>
      </p:sp>
      <p:sp>
        <p:nvSpPr>
          <p:cNvPr id="705" name="Google Shape;705;p64"/>
          <p:cNvSpPr/>
          <p:nvPr/>
        </p:nvSpPr>
        <p:spPr>
          <a:xfrm>
            <a:off x="795575" y="3800900"/>
            <a:ext cx="2732400" cy="936300"/>
          </a:xfrm>
          <a:prstGeom prst="ellipse">
            <a:avLst/>
          </a:prstGeom>
          <a:solidFill>
            <a:schemeClr val="accent6"/>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With</a:t>
            </a:r>
            <a:r>
              <a:rPr lang="en">
                <a:latin typeface="Nanum Gothic"/>
                <a:ea typeface="Nanum Gothic"/>
                <a:cs typeface="Nanum Gothic"/>
                <a:sym typeface="Nanum Gothic"/>
              </a:rPr>
              <a:t> S2, p1 can be anything</a:t>
            </a:r>
            <a:r>
              <a:rPr lang="en">
                <a:latin typeface="Nanum Gothic"/>
                <a:ea typeface="Nanum Gothic"/>
                <a:cs typeface="Nanum Gothic"/>
                <a:sym typeface="Nanum Gothic"/>
              </a:rPr>
              <a:t> </a:t>
            </a:r>
            <a:endParaRPr>
              <a:latin typeface="Nanum Gothic"/>
              <a:ea typeface="Nanum Gothic"/>
              <a:cs typeface="Nanum Gothic"/>
              <a:sym typeface="Nanum Gothic"/>
            </a:endParaRPr>
          </a:p>
        </p:txBody>
      </p:sp>
      <p:cxnSp>
        <p:nvCxnSpPr>
          <p:cNvPr id="706" name="Google Shape;706;p64"/>
          <p:cNvCxnSpPr>
            <a:stCxn id="707" idx="1"/>
            <a:endCxn id="705" idx="6"/>
          </p:cNvCxnSpPr>
          <p:nvPr/>
        </p:nvCxnSpPr>
        <p:spPr>
          <a:xfrm rot="10800000">
            <a:off x="3527975" y="4269050"/>
            <a:ext cx="1534800" cy="0"/>
          </a:xfrm>
          <a:prstGeom prst="straightConnector1">
            <a:avLst/>
          </a:prstGeom>
          <a:noFill/>
          <a:ln cap="flat" cmpd="sng" w="19050">
            <a:solidFill>
              <a:srgbClr val="FF0000"/>
            </a:solidFill>
            <a:prstDash val="solid"/>
            <a:round/>
            <a:headEnd len="med" w="med" type="none"/>
            <a:tailEnd len="med" w="med" type="triangle"/>
          </a:ln>
        </p:spPr>
      </p:cxnSp>
      <p:sp>
        <p:nvSpPr>
          <p:cNvPr id="707" name="Google Shape;707;p64"/>
          <p:cNvSpPr/>
          <p:nvPr/>
        </p:nvSpPr>
        <p:spPr>
          <a:xfrm>
            <a:off x="5062775" y="4045850"/>
            <a:ext cx="2732400" cy="446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65"/>
          <p:cNvSpPr txBox="1"/>
          <p:nvPr>
            <p:ph type="title"/>
          </p:nvPr>
        </p:nvSpPr>
        <p:spPr>
          <a:xfrm>
            <a:off x="311700" y="740800"/>
            <a:ext cx="2808000" cy="100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Exploitation</a:t>
            </a:r>
            <a:endParaRPr/>
          </a:p>
        </p:txBody>
      </p:sp>
      <p:sp>
        <p:nvSpPr>
          <p:cNvPr id="713" name="Google Shape;713;p65"/>
          <p:cNvSpPr txBox="1"/>
          <p:nvPr/>
        </p:nvSpPr>
        <p:spPr>
          <a:xfrm>
            <a:off x="5062775" y="1748500"/>
            <a:ext cx="3298500" cy="364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696969"/>
                </a:solidFill>
                <a:highlight>
                  <a:srgbClr val="FFFFFF"/>
                </a:highlight>
              </a:rPr>
              <a:t>// Structure S</a:t>
            </a:r>
            <a:endParaRPr sz="1500">
              <a:solidFill>
                <a:schemeClr val="dk1"/>
              </a:solidFill>
              <a:highlight>
                <a:srgbClr val="FFFFFF"/>
              </a:highlight>
            </a:endParaRPr>
          </a:p>
          <a:p>
            <a:pPr indent="0" lvl="0" marL="0" rtl="0" algn="l">
              <a:spcBef>
                <a:spcPts val="0"/>
              </a:spcBef>
              <a:spcAft>
                <a:spcPts val="0"/>
              </a:spcAft>
              <a:buNone/>
            </a:pPr>
            <a:r>
              <a:rPr b="1" lang="en" sz="1500">
                <a:solidFill>
                  <a:srgbClr val="800000"/>
                </a:solidFill>
                <a:highlight>
                  <a:srgbClr val="FFFFFF"/>
                </a:highlight>
              </a:rPr>
              <a:t>let</a:t>
            </a:r>
            <a:r>
              <a:rPr lang="en" sz="1500">
                <a:solidFill>
                  <a:schemeClr val="dk1"/>
                </a:solidFill>
                <a:highlight>
                  <a:srgbClr val="FFFFFF"/>
                </a:highlight>
              </a:rPr>
              <a:t> constobj </a:t>
            </a:r>
            <a:r>
              <a:rPr lang="en" sz="1500">
                <a:solidFill>
                  <a:srgbClr val="808030"/>
                </a:solidFill>
                <a:highlight>
                  <a:srgbClr val="FFFFFF"/>
                </a:highlight>
              </a:rPr>
              <a:t>=</a:t>
            </a:r>
            <a:r>
              <a:rPr lang="en" sz="1500">
                <a:solidFill>
                  <a:schemeClr val="dk1"/>
                </a:solidFill>
                <a:highlight>
                  <a:srgbClr val="FFFFFF"/>
                </a:highlight>
              </a:rPr>
              <a:t> </a:t>
            </a:r>
            <a:r>
              <a:rPr lang="en" sz="1500">
                <a:solidFill>
                  <a:srgbClr val="800080"/>
                </a:solidFill>
                <a:highlight>
                  <a:srgbClr val="FFFFFF"/>
                </a:highlight>
              </a:rPr>
              <a:t>{</a:t>
            </a:r>
            <a:r>
              <a:rPr lang="en" sz="1500">
                <a:solidFill>
                  <a:schemeClr val="dk1"/>
                </a:solidFill>
                <a:highlight>
                  <a:srgbClr val="FFFFFF"/>
                </a:highlight>
              </a:rPr>
              <a:t>value</a:t>
            </a:r>
            <a:r>
              <a:rPr lang="en" sz="1500">
                <a:solidFill>
                  <a:srgbClr val="800080"/>
                </a:solidFill>
                <a:highlight>
                  <a:srgbClr val="FFFFFF"/>
                </a:highlight>
              </a:rPr>
              <a:t>:</a:t>
            </a:r>
            <a:r>
              <a:rPr lang="en" sz="1500">
                <a:solidFill>
                  <a:schemeClr val="dk1"/>
                </a:solidFill>
                <a:highlight>
                  <a:srgbClr val="FFFFFF"/>
                </a:highlight>
              </a:rPr>
              <a:t> </a:t>
            </a:r>
            <a:r>
              <a:rPr lang="en" sz="1500">
                <a:solidFill>
                  <a:srgbClr val="008000"/>
                </a:solidFill>
                <a:highlight>
                  <a:srgbClr val="FFFFFF"/>
                </a:highlight>
              </a:rPr>
              <a:t>0x1337</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rPr lang="en" sz="1500">
                <a:solidFill>
                  <a:srgbClr val="696969"/>
                </a:solidFill>
                <a:highlight>
                  <a:srgbClr val="FFFFFF"/>
                </a:highlight>
              </a:rPr>
              <a:t>// Structure S1 --&gt; p1: 0 and p2: 1</a:t>
            </a:r>
            <a:endParaRPr sz="1500">
              <a:solidFill>
                <a:schemeClr val="dk1"/>
              </a:solidFill>
              <a:highlight>
                <a:srgbClr val="FFFFFF"/>
              </a:highlight>
            </a:endParaRPr>
          </a:p>
          <a:p>
            <a:pPr indent="0" lvl="0" marL="0" rtl="0" algn="l">
              <a:spcBef>
                <a:spcPts val="0"/>
              </a:spcBef>
              <a:spcAft>
                <a:spcPts val="0"/>
              </a:spcAft>
              <a:buNone/>
            </a:pPr>
            <a:r>
              <a:rPr b="1" lang="en" sz="1500">
                <a:solidFill>
                  <a:srgbClr val="800000"/>
                </a:solidFill>
                <a:highlight>
                  <a:srgbClr val="FFFFFF"/>
                </a:highlight>
              </a:rPr>
              <a:t>let</a:t>
            </a:r>
            <a:r>
              <a:rPr lang="en" sz="1500">
                <a:solidFill>
                  <a:schemeClr val="dk1"/>
                </a:solidFill>
                <a:highlight>
                  <a:srgbClr val="FFFFFF"/>
                </a:highlight>
              </a:rPr>
              <a:t> obj1 </a:t>
            </a:r>
            <a:r>
              <a:rPr lang="en" sz="1500">
                <a:solidFill>
                  <a:srgbClr val="808030"/>
                </a:solidFill>
                <a:highlight>
                  <a:srgbClr val="FFFFFF"/>
                </a:highlight>
              </a:rPr>
              <a:t>=</a:t>
            </a:r>
            <a:r>
              <a:rPr lang="en" sz="1500">
                <a:solidFill>
                  <a:schemeClr val="dk1"/>
                </a:solidFill>
                <a:highlight>
                  <a:srgbClr val="FFFFFF"/>
                </a:highlight>
              </a:rPr>
              <a:t> </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obj1</a:t>
            </a:r>
            <a:r>
              <a:rPr lang="en" sz="1500">
                <a:solidFill>
                  <a:srgbClr val="808030"/>
                </a:solidFill>
                <a:highlight>
                  <a:srgbClr val="FFFFFF"/>
                </a:highlight>
              </a:rPr>
              <a:t>.</a:t>
            </a:r>
            <a:r>
              <a:rPr lang="en" sz="1500">
                <a:solidFill>
                  <a:schemeClr val="dk1"/>
                </a:solidFill>
                <a:highlight>
                  <a:srgbClr val="FFFFFF"/>
                </a:highlight>
              </a:rPr>
              <a:t>p1 </a:t>
            </a:r>
            <a:r>
              <a:rPr lang="en" sz="1500">
                <a:solidFill>
                  <a:srgbClr val="808030"/>
                </a:solidFill>
                <a:highlight>
                  <a:srgbClr val="FFFFFF"/>
                </a:highlight>
              </a:rPr>
              <a:t>=</a:t>
            </a:r>
            <a:r>
              <a:rPr lang="en" sz="1500">
                <a:solidFill>
                  <a:schemeClr val="dk1"/>
                </a:solidFill>
                <a:highlight>
                  <a:srgbClr val="FFFFFF"/>
                </a:highlight>
              </a:rPr>
              <a:t> constobj</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obj2</a:t>
            </a:r>
            <a:r>
              <a:rPr lang="en" sz="1500">
                <a:solidFill>
                  <a:srgbClr val="808030"/>
                </a:solidFill>
                <a:highlight>
                  <a:srgbClr val="FFFFFF"/>
                </a:highlight>
              </a:rPr>
              <a:t>.</a:t>
            </a:r>
            <a:r>
              <a:rPr lang="en" sz="1500">
                <a:solidFill>
                  <a:schemeClr val="dk1"/>
                </a:solidFill>
                <a:highlight>
                  <a:srgbClr val="FFFFFF"/>
                </a:highlight>
              </a:rPr>
              <a:t>p2 </a:t>
            </a:r>
            <a:r>
              <a:rPr lang="en" sz="1500">
                <a:solidFill>
                  <a:srgbClr val="808030"/>
                </a:solidFill>
                <a:highlight>
                  <a:srgbClr val="FFFFFF"/>
                </a:highlight>
              </a:rPr>
              <a:t>=</a:t>
            </a:r>
            <a:r>
              <a:rPr lang="en" sz="1500">
                <a:solidFill>
                  <a:schemeClr val="dk1"/>
                </a:solidFill>
                <a:highlight>
                  <a:srgbClr val="FFFFFF"/>
                </a:highlight>
              </a:rPr>
              <a:t> constobj</a:t>
            </a:r>
            <a:r>
              <a:rPr lang="en" sz="1500">
                <a:solidFill>
                  <a:srgbClr val="80008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rPr lang="en" sz="1500">
                <a:solidFill>
                  <a:srgbClr val="808030"/>
                </a:solidFill>
                <a:highlight>
                  <a:srgbClr val="FFFFFF"/>
                </a:highlight>
              </a:rPr>
              <a:t>...</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rPr b="1" lang="en" sz="1500">
                <a:solidFill>
                  <a:srgbClr val="800000"/>
                </a:solidFill>
                <a:highlight>
                  <a:srgbClr val="FFFFFF"/>
                </a:highlight>
              </a:rPr>
              <a:t>let</a:t>
            </a:r>
            <a:r>
              <a:rPr lang="en" sz="1500">
                <a:solidFill>
                  <a:schemeClr val="dk1"/>
                </a:solidFill>
                <a:highlight>
                  <a:srgbClr val="FFFFFF"/>
                </a:highlight>
              </a:rPr>
              <a:t> access </a:t>
            </a:r>
            <a:r>
              <a:rPr lang="en" sz="1500">
                <a:solidFill>
                  <a:srgbClr val="808030"/>
                </a:solidFill>
                <a:highlight>
                  <a:srgbClr val="FFFFFF"/>
                </a:highlight>
              </a:rPr>
              <a:t>=</a:t>
            </a:r>
            <a:r>
              <a:rPr lang="en" sz="1500">
                <a:solidFill>
                  <a:schemeClr val="dk1"/>
                </a:solidFill>
                <a:highlight>
                  <a:srgbClr val="FFFFFF"/>
                </a:highlight>
              </a:rPr>
              <a:t> access_object</a:t>
            </a:r>
            <a:r>
              <a:rPr lang="en" sz="1500">
                <a:solidFill>
                  <a:srgbClr val="808030"/>
                </a:solidFill>
                <a:highlight>
                  <a:srgbClr val="FFFFFF"/>
                </a:highlight>
              </a:rPr>
              <a:t>.</a:t>
            </a:r>
            <a:r>
              <a:rPr lang="en" sz="1500">
                <a:solidFill>
                  <a:schemeClr val="dk1"/>
                </a:solidFill>
                <a:highlight>
                  <a:srgbClr val="FFFFFF"/>
                </a:highlight>
              </a:rPr>
              <a:t>p1</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access</a:t>
            </a:r>
            <a:r>
              <a:rPr lang="en" sz="1500">
                <a:solidFill>
                  <a:srgbClr val="808030"/>
                </a:solidFill>
                <a:highlight>
                  <a:srgbClr val="FFFFFF"/>
                </a:highlight>
              </a:rPr>
              <a:t>.</a:t>
            </a:r>
            <a:r>
              <a:rPr lang="en" sz="1500">
                <a:solidFill>
                  <a:schemeClr val="dk1"/>
                </a:solidFill>
                <a:highlight>
                  <a:srgbClr val="FFFFFF"/>
                </a:highlight>
              </a:rPr>
              <a:t>value</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latin typeface="Nanum Gothic"/>
              <a:ea typeface="Nanum Gothic"/>
              <a:cs typeface="Nanum Gothic"/>
              <a:sym typeface="Nanum Gothic"/>
            </a:endParaRPr>
          </a:p>
        </p:txBody>
      </p:sp>
      <p:sp>
        <p:nvSpPr>
          <p:cNvPr id="714" name="Google Shape;714;p65"/>
          <p:cNvSpPr/>
          <p:nvPr/>
        </p:nvSpPr>
        <p:spPr>
          <a:xfrm>
            <a:off x="795575" y="4258100"/>
            <a:ext cx="2732400" cy="936300"/>
          </a:xfrm>
          <a:prstGeom prst="ellipse">
            <a:avLst/>
          </a:prstGeom>
          <a:solidFill>
            <a:schemeClr val="accent6"/>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The code will do a direct access on it</a:t>
            </a:r>
            <a:endParaRPr>
              <a:latin typeface="Nanum Gothic"/>
              <a:ea typeface="Nanum Gothic"/>
              <a:cs typeface="Nanum Gothic"/>
              <a:sym typeface="Nanum Gothic"/>
            </a:endParaRPr>
          </a:p>
        </p:txBody>
      </p:sp>
      <p:cxnSp>
        <p:nvCxnSpPr>
          <p:cNvPr id="715" name="Google Shape;715;p65"/>
          <p:cNvCxnSpPr>
            <a:stCxn id="716" idx="1"/>
            <a:endCxn id="714" idx="6"/>
          </p:cNvCxnSpPr>
          <p:nvPr/>
        </p:nvCxnSpPr>
        <p:spPr>
          <a:xfrm rot="10800000">
            <a:off x="3527975" y="4726250"/>
            <a:ext cx="1534800" cy="0"/>
          </a:xfrm>
          <a:prstGeom prst="straightConnector1">
            <a:avLst/>
          </a:prstGeom>
          <a:noFill/>
          <a:ln cap="flat" cmpd="sng" w="19050">
            <a:solidFill>
              <a:srgbClr val="FF0000"/>
            </a:solidFill>
            <a:prstDash val="solid"/>
            <a:round/>
            <a:headEnd len="med" w="med" type="none"/>
            <a:tailEnd len="med" w="med" type="triangle"/>
          </a:ln>
        </p:spPr>
      </p:cxnSp>
      <p:sp>
        <p:nvSpPr>
          <p:cNvPr id="716" name="Google Shape;716;p65"/>
          <p:cNvSpPr/>
          <p:nvPr/>
        </p:nvSpPr>
        <p:spPr>
          <a:xfrm>
            <a:off x="5062775" y="4503050"/>
            <a:ext cx="2732400" cy="446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66"/>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Exploitation</a:t>
            </a:r>
            <a:endParaRPr/>
          </a:p>
        </p:txBody>
      </p:sp>
      <p:pic>
        <p:nvPicPr>
          <p:cNvPr id="722" name="Google Shape;722;p66"/>
          <p:cNvPicPr preferRelativeResize="0"/>
          <p:nvPr/>
        </p:nvPicPr>
        <p:blipFill>
          <a:blip r:embed="rId3">
            <a:alphaModFix/>
          </a:blip>
          <a:stretch>
            <a:fillRect/>
          </a:stretch>
        </p:blipFill>
        <p:spPr>
          <a:xfrm>
            <a:off x="421725" y="2118867"/>
            <a:ext cx="8410575" cy="27813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67"/>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Patch</a:t>
            </a:r>
            <a:endParaRPr/>
          </a:p>
        </p:txBody>
      </p:sp>
      <p:sp>
        <p:nvSpPr>
          <p:cNvPr id="728" name="Google Shape;728;p67"/>
          <p:cNvSpPr txBox="1"/>
          <p:nvPr>
            <p:ph idx="1" type="body"/>
          </p:nvPr>
        </p:nvSpPr>
        <p:spPr>
          <a:xfrm>
            <a:off x="732450" y="1597151"/>
            <a:ext cx="7679100" cy="4231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u="sng">
                <a:solidFill>
                  <a:schemeClr val="hlink"/>
                </a:solidFill>
                <a:hlinkClick r:id="rId3"/>
              </a:rPr>
              <a:t>https://github.com/WebKit/WebKit/commit/690ddf9c00c2d19da81d1833b1e29db2780955b6</a:t>
            </a:r>
            <a:endParaRPr/>
          </a:p>
        </p:txBody>
      </p:sp>
      <p:pic>
        <p:nvPicPr>
          <p:cNvPr id="729" name="Google Shape;729;p67"/>
          <p:cNvPicPr preferRelativeResize="0"/>
          <p:nvPr/>
        </p:nvPicPr>
        <p:blipFill>
          <a:blip r:embed="rId4">
            <a:alphaModFix/>
          </a:blip>
          <a:stretch>
            <a:fillRect/>
          </a:stretch>
        </p:blipFill>
        <p:spPr>
          <a:xfrm>
            <a:off x="250350" y="2699175"/>
            <a:ext cx="8781150" cy="28652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68"/>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JSValue</a:t>
            </a:r>
            <a:endParaRPr/>
          </a:p>
        </p:txBody>
      </p:sp>
      <p:sp>
        <p:nvSpPr>
          <p:cNvPr id="735" name="Google Shape;735;p68"/>
          <p:cNvSpPr txBox="1"/>
          <p:nvPr>
            <p:ph idx="1" type="body"/>
          </p:nvPr>
        </p:nvSpPr>
        <p:spPr>
          <a:xfrm>
            <a:off x="732450" y="1597150"/>
            <a:ext cx="7679100" cy="10563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Already saw the object structure</a:t>
            </a:r>
            <a:endParaRPr/>
          </a:p>
          <a:p>
            <a:pPr indent="-342900" lvl="0" marL="457200" rtl="0" algn="l">
              <a:spcBef>
                <a:spcPts val="0"/>
              </a:spcBef>
              <a:spcAft>
                <a:spcPts val="0"/>
              </a:spcAft>
              <a:buSzPts val="1800"/>
              <a:buChar char="∗"/>
            </a:pPr>
            <a:r>
              <a:rPr lang="en"/>
              <a:t>JS has to represent all sorts of values</a:t>
            </a:r>
            <a:endParaRPr/>
          </a:p>
          <a:p>
            <a:pPr indent="-342900" lvl="0" marL="457200" rtl="0" algn="l">
              <a:spcBef>
                <a:spcPts val="0"/>
              </a:spcBef>
              <a:spcAft>
                <a:spcPts val="0"/>
              </a:spcAft>
              <a:buSzPts val="1800"/>
              <a:buChar char="∗"/>
            </a:pPr>
            <a:r>
              <a:rPr lang="en"/>
              <a:t>Interpreter has to encode type information </a:t>
            </a:r>
            <a:endParaRPr/>
          </a:p>
        </p:txBody>
      </p:sp>
      <p:sp>
        <p:nvSpPr>
          <p:cNvPr id="736" name="Google Shape;736;p68"/>
          <p:cNvSpPr/>
          <p:nvPr/>
        </p:nvSpPr>
        <p:spPr>
          <a:xfrm>
            <a:off x="697745" y="2741425"/>
            <a:ext cx="1854000" cy="638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500">
                <a:solidFill>
                  <a:srgbClr val="800000"/>
                </a:solidFill>
                <a:highlight>
                  <a:srgbClr val="FFFFFF"/>
                </a:highlight>
              </a:rPr>
              <a:t>let</a:t>
            </a:r>
            <a:r>
              <a:rPr lang="en" sz="1500">
                <a:solidFill>
                  <a:schemeClr val="dk1"/>
                </a:solidFill>
                <a:highlight>
                  <a:srgbClr val="FFFFFF"/>
                </a:highlight>
              </a:rPr>
              <a:t> obj </a:t>
            </a:r>
            <a:r>
              <a:rPr lang="en" sz="1500">
                <a:solidFill>
                  <a:srgbClr val="808030"/>
                </a:solidFill>
                <a:highlight>
                  <a:srgbClr val="FFFFFF"/>
                </a:highlight>
              </a:rPr>
              <a:t>=</a:t>
            </a:r>
            <a:r>
              <a:rPr lang="en" sz="1500">
                <a:solidFill>
                  <a:schemeClr val="dk1"/>
                </a:solidFill>
                <a:highlight>
                  <a:srgbClr val="FFFFFF"/>
                </a:highlight>
              </a:rPr>
              <a:t> </a:t>
            </a:r>
            <a:r>
              <a:rPr lang="en" sz="1500">
                <a:solidFill>
                  <a:srgbClr val="800080"/>
                </a:solidFill>
                <a:highlight>
                  <a:srgbClr val="FFFFFF"/>
                </a:highlight>
              </a:rPr>
              <a:t>{</a:t>
            </a:r>
            <a:r>
              <a:rPr lang="en" sz="1500">
                <a:solidFill>
                  <a:schemeClr val="dk1"/>
                </a:solidFill>
                <a:highlight>
                  <a:srgbClr val="FFFFFF"/>
                </a:highlight>
              </a:rPr>
              <a:t>p1</a:t>
            </a:r>
            <a:r>
              <a:rPr lang="en" sz="1500">
                <a:solidFill>
                  <a:srgbClr val="800080"/>
                </a:solidFill>
                <a:highlight>
                  <a:srgbClr val="FFFFFF"/>
                </a:highlight>
              </a:rPr>
              <a:t>:</a:t>
            </a:r>
            <a:r>
              <a:rPr lang="en" sz="1500">
                <a:solidFill>
                  <a:schemeClr val="dk1"/>
                </a:solidFill>
                <a:highlight>
                  <a:srgbClr val="FFFFFF"/>
                </a:highlight>
              </a:rPr>
              <a:t> </a:t>
            </a:r>
            <a:r>
              <a:rPr lang="en" sz="1500">
                <a:solidFill>
                  <a:srgbClr val="008C00"/>
                </a:solidFill>
                <a:highlight>
                  <a:srgbClr val="FFFFFF"/>
                </a:highlight>
              </a:rPr>
              <a:t>1</a:t>
            </a:r>
            <a:r>
              <a:rPr lang="en" sz="1500">
                <a:solidFill>
                  <a:srgbClr val="800080"/>
                </a:solidFill>
                <a:highlight>
                  <a:srgbClr val="FFFFFF"/>
                </a:highlight>
              </a:rPr>
              <a:t>}</a:t>
            </a:r>
            <a:endParaRPr sz="1500">
              <a:solidFill>
                <a:srgbClr val="800080"/>
              </a:solidFill>
              <a:highlight>
                <a:srgbClr val="FFFFFF"/>
              </a:highlight>
            </a:endParaRPr>
          </a:p>
        </p:txBody>
      </p:sp>
      <p:sp>
        <p:nvSpPr>
          <p:cNvPr id="737" name="Google Shape;737;p68"/>
          <p:cNvSpPr/>
          <p:nvPr/>
        </p:nvSpPr>
        <p:spPr>
          <a:xfrm>
            <a:off x="691100" y="3631450"/>
            <a:ext cx="1854000" cy="638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800000"/>
                </a:solidFill>
                <a:highlight>
                  <a:srgbClr val="FFFFFF"/>
                </a:highlight>
              </a:rPr>
              <a:t>let</a:t>
            </a:r>
            <a:r>
              <a:rPr lang="en" sz="1500">
                <a:solidFill>
                  <a:schemeClr val="dk1"/>
                </a:solidFill>
                <a:highlight>
                  <a:srgbClr val="FFFFFF"/>
                </a:highlight>
              </a:rPr>
              <a:t> num </a:t>
            </a:r>
            <a:r>
              <a:rPr lang="en" sz="1500">
                <a:solidFill>
                  <a:srgbClr val="808030"/>
                </a:solidFill>
                <a:highlight>
                  <a:srgbClr val="FFFFFF"/>
                </a:highlight>
              </a:rPr>
              <a:t>=</a:t>
            </a:r>
            <a:r>
              <a:rPr lang="en" sz="1500">
                <a:solidFill>
                  <a:schemeClr val="dk1"/>
                </a:solidFill>
                <a:highlight>
                  <a:srgbClr val="FFFFFF"/>
                </a:highlight>
              </a:rPr>
              <a:t> </a:t>
            </a:r>
            <a:r>
              <a:rPr lang="en" sz="1500">
                <a:solidFill>
                  <a:srgbClr val="008000"/>
                </a:solidFill>
                <a:highlight>
                  <a:srgbClr val="FFFFFF"/>
                </a:highlight>
              </a:rPr>
              <a:t>0x1234</a:t>
            </a:r>
            <a:r>
              <a:rPr lang="en" sz="1500">
                <a:solidFill>
                  <a:srgbClr val="800080"/>
                </a:solidFill>
                <a:highlight>
                  <a:srgbClr val="FFFFFF"/>
                </a:highlight>
              </a:rPr>
              <a:t>;</a:t>
            </a:r>
            <a:endParaRPr b="1" sz="1500">
              <a:solidFill>
                <a:srgbClr val="800000"/>
              </a:solidFill>
              <a:highlight>
                <a:srgbClr val="FFFFFF"/>
              </a:highlight>
            </a:endParaRPr>
          </a:p>
        </p:txBody>
      </p:sp>
      <p:sp>
        <p:nvSpPr>
          <p:cNvPr id="738" name="Google Shape;738;p68"/>
          <p:cNvSpPr/>
          <p:nvPr/>
        </p:nvSpPr>
        <p:spPr>
          <a:xfrm>
            <a:off x="691100" y="4561350"/>
            <a:ext cx="1854000" cy="638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800000"/>
                </a:solidFill>
                <a:highlight>
                  <a:srgbClr val="FFFFFF"/>
                </a:highlight>
              </a:rPr>
              <a:t>let</a:t>
            </a:r>
            <a:r>
              <a:rPr lang="en" sz="1500">
                <a:solidFill>
                  <a:schemeClr val="dk1"/>
                </a:solidFill>
                <a:highlight>
                  <a:srgbClr val="FFFFFF"/>
                </a:highlight>
              </a:rPr>
              <a:t> flot </a:t>
            </a:r>
            <a:r>
              <a:rPr lang="en" sz="1500">
                <a:solidFill>
                  <a:srgbClr val="808030"/>
                </a:solidFill>
                <a:highlight>
                  <a:srgbClr val="FFFFFF"/>
                </a:highlight>
              </a:rPr>
              <a:t>=</a:t>
            </a:r>
            <a:r>
              <a:rPr lang="en" sz="1500">
                <a:solidFill>
                  <a:schemeClr val="dk1"/>
                </a:solidFill>
                <a:highlight>
                  <a:srgbClr val="FFFFFF"/>
                </a:highlight>
              </a:rPr>
              <a:t> </a:t>
            </a:r>
            <a:r>
              <a:rPr lang="en" sz="1500">
                <a:solidFill>
                  <a:srgbClr val="008000"/>
                </a:solidFill>
                <a:highlight>
                  <a:srgbClr val="FFFFFF"/>
                </a:highlight>
              </a:rPr>
              <a:t>1.1</a:t>
            </a:r>
            <a:r>
              <a:rPr lang="en" sz="1500">
                <a:solidFill>
                  <a:srgbClr val="800080"/>
                </a:solidFill>
                <a:highlight>
                  <a:srgbClr val="FFFFFF"/>
                </a:highlight>
              </a:rPr>
              <a:t>;</a:t>
            </a:r>
            <a:endParaRPr b="1" sz="1500">
              <a:solidFill>
                <a:srgbClr val="800000"/>
              </a:solidFill>
              <a:highlight>
                <a:srgbClr val="FFFFFF"/>
              </a:highlight>
            </a:endParaRPr>
          </a:p>
        </p:txBody>
      </p:sp>
      <p:sp>
        <p:nvSpPr>
          <p:cNvPr id="739" name="Google Shape;739;p68"/>
          <p:cNvSpPr/>
          <p:nvPr/>
        </p:nvSpPr>
        <p:spPr>
          <a:xfrm>
            <a:off x="2989950" y="2741425"/>
            <a:ext cx="2220000" cy="638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800000"/>
                </a:solidFill>
                <a:highlight>
                  <a:srgbClr val="FFFFFF"/>
                </a:highlight>
              </a:rPr>
              <a:t>0x00007fffa44b0180</a:t>
            </a:r>
            <a:endParaRPr sz="1500">
              <a:solidFill>
                <a:srgbClr val="800080"/>
              </a:solidFill>
              <a:highlight>
                <a:srgbClr val="FFFFFF"/>
              </a:highlight>
            </a:endParaRPr>
          </a:p>
        </p:txBody>
      </p:sp>
      <p:sp>
        <p:nvSpPr>
          <p:cNvPr id="740" name="Google Shape;740;p68"/>
          <p:cNvSpPr/>
          <p:nvPr/>
        </p:nvSpPr>
        <p:spPr>
          <a:xfrm>
            <a:off x="2989950" y="3631450"/>
            <a:ext cx="2220000" cy="638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800000"/>
                </a:solidFill>
                <a:highlight>
                  <a:srgbClr val="FFFFFF"/>
                </a:highlight>
              </a:rPr>
              <a:t>0xfffe000000001234</a:t>
            </a:r>
            <a:endParaRPr sz="1500">
              <a:solidFill>
                <a:srgbClr val="800080"/>
              </a:solidFill>
              <a:highlight>
                <a:srgbClr val="FFFFFF"/>
              </a:highlight>
            </a:endParaRPr>
          </a:p>
        </p:txBody>
      </p:sp>
      <p:sp>
        <p:nvSpPr>
          <p:cNvPr id="741" name="Google Shape;741;p68"/>
          <p:cNvSpPr/>
          <p:nvPr/>
        </p:nvSpPr>
        <p:spPr>
          <a:xfrm>
            <a:off x="2989950" y="4561350"/>
            <a:ext cx="2220000" cy="638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800000"/>
                </a:solidFill>
                <a:highlight>
                  <a:srgbClr val="FFFFFF"/>
                </a:highlight>
              </a:rPr>
              <a:t>0x3ff399999999999a</a:t>
            </a:r>
            <a:endParaRPr sz="1500">
              <a:solidFill>
                <a:srgbClr val="800080"/>
              </a:solidFill>
              <a:highlight>
                <a:srgbClr val="FFFFFF"/>
              </a:highlight>
            </a:endParaRPr>
          </a:p>
        </p:txBody>
      </p:sp>
      <p:sp>
        <p:nvSpPr>
          <p:cNvPr id="742" name="Google Shape;742;p68"/>
          <p:cNvSpPr/>
          <p:nvPr/>
        </p:nvSpPr>
        <p:spPr>
          <a:xfrm>
            <a:off x="6184950" y="2725825"/>
            <a:ext cx="2700000" cy="669300"/>
          </a:xfrm>
          <a:prstGeom prst="ellipse">
            <a:avLst/>
          </a:prstGeom>
          <a:solidFill>
            <a:schemeClr val="accent6"/>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Upper 15 bits NULL</a:t>
            </a:r>
            <a:endParaRPr>
              <a:latin typeface="Nanum Gothic"/>
              <a:ea typeface="Nanum Gothic"/>
              <a:cs typeface="Nanum Gothic"/>
              <a:sym typeface="Nanum Gothic"/>
            </a:endParaRPr>
          </a:p>
        </p:txBody>
      </p:sp>
      <p:cxnSp>
        <p:nvCxnSpPr>
          <p:cNvPr id="743" name="Google Shape;743;p68"/>
          <p:cNvCxnSpPr>
            <a:stCxn id="742" idx="2"/>
          </p:cNvCxnSpPr>
          <p:nvPr/>
        </p:nvCxnSpPr>
        <p:spPr>
          <a:xfrm rot="10800000">
            <a:off x="5209950" y="3060475"/>
            <a:ext cx="975000" cy="0"/>
          </a:xfrm>
          <a:prstGeom prst="straightConnector1">
            <a:avLst/>
          </a:prstGeom>
          <a:noFill/>
          <a:ln cap="flat" cmpd="sng" w="19050">
            <a:solidFill>
              <a:srgbClr val="FF0000"/>
            </a:solidFill>
            <a:prstDash val="solid"/>
            <a:round/>
            <a:headEnd len="med" w="med" type="none"/>
            <a:tailEnd len="med" w="med" type="triangle"/>
          </a:ln>
        </p:spPr>
      </p:cxnSp>
      <p:sp>
        <p:nvSpPr>
          <p:cNvPr id="744" name="Google Shape;744;p68"/>
          <p:cNvSpPr/>
          <p:nvPr/>
        </p:nvSpPr>
        <p:spPr>
          <a:xfrm>
            <a:off x="6184950" y="3615850"/>
            <a:ext cx="2700000" cy="669300"/>
          </a:xfrm>
          <a:prstGeom prst="ellipse">
            <a:avLst/>
          </a:prstGeom>
          <a:solidFill>
            <a:schemeClr val="accent6"/>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Upper 15 bits set</a:t>
            </a:r>
            <a:endParaRPr>
              <a:latin typeface="Nanum Gothic"/>
              <a:ea typeface="Nanum Gothic"/>
              <a:cs typeface="Nanum Gothic"/>
              <a:sym typeface="Nanum Gothic"/>
            </a:endParaRPr>
          </a:p>
        </p:txBody>
      </p:sp>
      <p:cxnSp>
        <p:nvCxnSpPr>
          <p:cNvPr id="745" name="Google Shape;745;p68"/>
          <p:cNvCxnSpPr>
            <a:stCxn id="744" idx="2"/>
            <a:endCxn id="740" idx="3"/>
          </p:cNvCxnSpPr>
          <p:nvPr/>
        </p:nvCxnSpPr>
        <p:spPr>
          <a:xfrm rot="10800000">
            <a:off x="5209950" y="3950500"/>
            <a:ext cx="975000" cy="0"/>
          </a:xfrm>
          <a:prstGeom prst="straightConnector1">
            <a:avLst/>
          </a:prstGeom>
          <a:noFill/>
          <a:ln cap="flat" cmpd="sng" w="19050">
            <a:solidFill>
              <a:srgbClr val="FF0000"/>
            </a:solidFill>
            <a:prstDash val="solid"/>
            <a:round/>
            <a:headEnd len="med" w="med" type="none"/>
            <a:tailEnd len="med" w="med" type="triangle"/>
          </a:ln>
        </p:spPr>
      </p:cxnSp>
      <p:sp>
        <p:nvSpPr>
          <p:cNvPr id="746" name="Google Shape;746;p68"/>
          <p:cNvSpPr/>
          <p:nvPr/>
        </p:nvSpPr>
        <p:spPr>
          <a:xfrm>
            <a:off x="6184950" y="4505875"/>
            <a:ext cx="2752800" cy="849000"/>
          </a:xfrm>
          <a:prstGeom prst="ellipse">
            <a:avLst/>
          </a:prstGeom>
          <a:solidFill>
            <a:schemeClr val="accent6"/>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Add 2**49 to IEEE float rep</a:t>
            </a:r>
            <a:endParaRPr>
              <a:latin typeface="Nanum Gothic"/>
              <a:ea typeface="Nanum Gothic"/>
              <a:cs typeface="Nanum Gothic"/>
              <a:sym typeface="Nanum Gothic"/>
            </a:endParaRPr>
          </a:p>
        </p:txBody>
      </p:sp>
      <p:sp>
        <p:nvSpPr>
          <p:cNvPr id="747" name="Google Shape;747;p68"/>
          <p:cNvSpPr txBox="1"/>
          <p:nvPr>
            <p:ph idx="1" type="body"/>
          </p:nvPr>
        </p:nvSpPr>
        <p:spPr>
          <a:xfrm>
            <a:off x="732450" y="5335475"/>
            <a:ext cx="7330200" cy="1294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JSC only uses one NaN value → pureNaN </a:t>
            </a:r>
            <a:endParaRPr/>
          </a:p>
          <a:p>
            <a:pPr indent="-342900" lvl="0" marL="457200" rtl="0" algn="l">
              <a:spcBef>
                <a:spcPts val="0"/>
              </a:spcBef>
              <a:spcAft>
                <a:spcPts val="0"/>
              </a:spcAft>
              <a:buSzPts val="1800"/>
              <a:buChar char="∗"/>
            </a:pPr>
            <a:r>
              <a:rPr lang="en"/>
              <a:t>0x7ff8000000000000 → Double Value</a:t>
            </a:r>
            <a:endParaRPr/>
          </a:p>
          <a:p>
            <a:pPr indent="-342900" lvl="0" marL="457200" rtl="0" algn="l">
              <a:spcBef>
                <a:spcPts val="0"/>
              </a:spcBef>
              <a:spcAft>
                <a:spcPts val="0"/>
              </a:spcAft>
              <a:buSzPts val="1800"/>
              <a:buChar char="∗"/>
            </a:pPr>
            <a:r>
              <a:rPr lang="en"/>
              <a:t>0x7ffa000000000000 → Tagged Value (after adding 2**49)</a:t>
            </a:r>
            <a:endParaRPr/>
          </a:p>
        </p:txBody>
      </p:sp>
      <p:cxnSp>
        <p:nvCxnSpPr>
          <p:cNvPr id="748" name="Google Shape;748;p68"/>
          <p:cNvCxnSpPr>
            <a:stCxn id="746" idx="2"/>
            <a:endCxn id="741" idx="3"/>
          </p:cNvCxnSpPr>
          <p:nvPr/>
        </p:nvCxnSpPr>
        <p:spPr>
          <a:xfrm rot="10800000">
            <a:off x="5209950" y="4880275"/>
            <a:ext cx="975000" cy="5010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7">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69"/>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Bug 2 - NaN Bug</a:t>
            </a:r>
            <a:endParaRPr/>
          </a:p>
        </p:txBody>
      </p:sp>
      <p:sp>
        <p:nvSpPr>
          <p:cNvPr id="754" name="Google Shape;754;p69"/>
          <p:cNvSpPr txBox="1"/>
          <p:nvPr/>
        </p:nvSpPr>
        <p:spPr>
          <a:xfrm>
            <a:off x="1118250" y="2005425"/>
            <a:ext cx="6907500" cy="4075200"/>
          </a:xfrm>
          <a:prstGeom prst="rect">
            <a:avLst/>
          </a:prstGeom>
          <a:solidFill>
            <a:srgbClr val="1E1E1E"/>
          </a:soli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569CD6"/>
                </a:solidFill>
                <a:highlight>
                  <a:srgbClr val="1E1E1E"/>
                </a:highlight>
                <a:latin typeface="Courier New"/>
                <a:ea typeface="Courier New"/>
                <a:cs typeface="Courier New"/>
                <a:sym typeface="Courier New"/>
              </a:rPr>
              <a:t>void</a:t>
            </a:r>
            <a:r>
              <a:rPr lang="en" sz="1050">
                <a:solidFill>
                  <a:srgbClr val="DADADA"/>
                </a:solidFill>
                <a:highlight>
                  <a:srgbClr val="1E1E1E"/>
                </a:highlight>
                <a:latin typeface="Courier New"/>
                <a:ea typeface="Courier New"/>
                <a:cs typeface="Courier New"/>
                <a:sym typeface="Courier New"/>
              </a:rPr>
              <a:t> </a:t>
            </a:r>
            <a:r>
              <a:rPr lang="en" sz="1050">
                <a:solidFill>
                  <a:srgbClr val="C8C8C8"/>
                </a:solidFill>
                <a:highlight>
                  <a:srgbClr val="1E1E1E"/>
                </a:highlight>
                <a:latin typeface="Courier New"/>
                <a:ea typeface="Courier New"/>
                <a:cs typeface="Courier New"/>
                <a:sym typeface="Courier New"/>
              </a:rPr>
              <a:t>SpeculativeJIT</a:t>
            </a:r>
            <a:r>
              <a:rPr lang="en" sz="1050">
                <a:solidFill>
                  <a:srgbClr val="B4B4B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compileGetByValOnFloatTypedArray</a:t>
            </a:r>
            <a:r>
              <a:rPr lang="en" sz="1050">
                <a:solidFill>
                  <a:srgbClr val="B4B4B4"/>
                </a:solidFill>
                <a:highlight>
                  <a:srgbClr val="1E1E1E"/>
                </a:highlight>
                <a:latin typeface="Courier New"/>
                <a:ea typeface="Courier New"/>
                <a:cs typeface="Courier New"/>
                <a:sym typeface="Courier New"/>
              </a:rPr>
              <a:t>(</a:t>
            </a:r>
            <a:r>
              <a:rPr lang="en" sz="1050">
                <a:solidFill>
                  <a:srgbClr val="4EC9B0"/>
                </a:solidFill>
                <a:highlight>
                  <a:srgbClr val="1E1E1E"/>
                </a:highlight>
                <a:latin typeface="Courier New"/>
                <a:ea typeface="Courier New"/>
                <a:cs typeface="Courier New"/>
                <a:sym typeface="Courier New"/>
              </a:rPr>
              <a:t>Node</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a:t>
            </a:r>
            <a:r>
              <a:rPr lang="en" sz="1050">
                <a:solidFill>
                  <a:srgbClr val="9A9A9A"/>
                </a:solidFill>
                <a:highlight>
                  <a:srgbClr val="1E1E1E"/>
                </a:highlight>
                <a:latin typeface="Courier New"/>
                <a:ea typeface="Courier New"/>
                <a:cs typeface="Courier New"/>
                <a:sym typeface="Courier New"/>
              </a:rPr>
              <a:t>node</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a:t>
            </a:r>
            <a:r>
              <a:rPr lang="en" sz="1050">
                <a:solidFill>
                  <a:srgbClr val="4EC9B0"/>
                </a:solidFill>
                <a:highlight>
                  <a:srgbClr val="1E1E1E"/>
                </a:highlight>
                <a:latin typeface="Courier New"/>
                <a:ea typeface="Courier New"/>
                <a:cs typeface="Courier New"/>
                <a:sym typeface="Courier New"/>
              </a:rPr>
              <a:t>TypedArrayType</a:t>
            </a:r>
            <a:r>
              <a:rPr lang="en" sz="1050">
                <a:solidFill>
                  <a:srgbClr val="DADADA"/>
                </a:solidFill>
                <a:highlight>
                  <a:srgbClr val="1E1E1E"/>
                </a:highlight>
                <a:latin typeface="Courier New"/>
                <a:ea typeface="Courier New"/>
                <a:cs typeface="Courier New"/>
                <a:sym typeface="Courier New"/>
              </a:rPr>
              <a:t> </a:t>
            </a:r>
            <a:r>
              <a:rPr lang="en" sz="1050">
                <a:solidFill>
                  <a:srgbClr val="9A9A9A"/>
                </a:solidFill>
                <a:highlight>
                  <a:srgbClr val="1E1E1E"/>
                </a:highlight>
                <a:latin typeface="Courier New"/>
                <a:ea typeface="Courier New"/>
                <a:cs typeface="Courier New"/>
                <a:sym typeface="Courier New"/>
              </a:rPr>
              <a:t>type</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a:t>
            </a:r>
            <a:r>
              <a:rPr lang="en" sz="1050">
                <a:solidFill>
                  <a:srgbClr val="569CD6"/>
                </a:solidFill>
                <a:highlight>
                  <a:srgbClr val="1E1E1E"/>
                </a:highlight>
                <a:latin typeface="Courier New"/>
                <a:ea typeface="Courier New"/>
                <a:cs typeface="Courier New"/>
                <a:sym typeface="Courier New"/>
              </a:rPr>
              <a:t>const</a:t>
            </a:r>
            <a:r>
              <a:rPr lang="en" sz="1050">
                <a:solidFill>
                  <a:srgbClr val="DADADA"/>
                </a:solidFill>
                <a:highlight>
                  <a:srgbClr val="1E1E1E"/>
                </a:highlight>
                <a:latin typeface="Courier New"/>
                <a:ea typeface="Courier New"/>
                <a:cs typeface="Courier New"/>
                <a:sym typeface="Courier New"/>
              </a:rPr>
              <a:t> </a:t>
            </a:r>
            <a:r>
              <a:rPr lang="en" sz="1050">
                <a:solidFill>
                  <a:srgbClr val="4EC9B0"/>
                </a:solidFill>
                <a:highlight>
                  <a:srgbClr val="1E1E1E"/>
                </a:highlight>
                <a:latin typeface="Courier New"/>
                <a:ea typeface="Courier New"/>
                <a:cs typeface="Courier New"/>
                <a:sym typeface="Courier New"/>
              </a:rPr>
              <a:t>ScopedLambda</a:t>
            </a:r>
            <a:r>
              <a:rPr lang="en" sz="1050">
                <a:solidFill>
                  <a:srgbClr val="B4B4B4"/>
                </a:solidFill>
                <a:highlight>
                  <a:srgbClr val="1E1E1E"/>
                </a:highlight>
                <a:latin typeface="Courier New"/>
                <a:ea typeface="Courier New"/>
                <a:cs typeface="Courier New"/>
                <a:sym typeface="Courier New"/>
              </a:rPr>
              <a:t>&lt;</a:t>
            </a:r>
            <a:r>
              <a:rPr lang="en" sz="1050">
                <a:solidFill>
                  <a:srgbClr val="C8C8C8"/>
                </a:solidFill>
                <a:highlight>
                  <a:srgbClr val="1E1E1E"/>
                </a:highlight>
                <a:latin typeface="Courier New"/>
                <a:ea typeface="Courier New"/>
                <a:cs typeface="Courier New"/>
                <a:sym typeface="Courier New"/>
              </a:rPr>
              <a:t>std</a:t>
            </a:r>
            <a:r>
              <a:rPr lang="en" sz="1050">
                <a:solidFill>
                  <a:srgbClr val="B4B4B4"/>
                </a:solidFill>
                <a:highlight>
                  <a:srgbClr val="1E1E1E"/>
                </a:highlight>
                <a:latin typeface="Courier New"/>
                <a:ea typeface="Courier New"/>
                <a:cs typeface="Courier New"/>
                <a:sym typeface="Courier New"/>
              </a:rPr>
              <a:t>::</a:t>
            </a:r>
            <a:r>
              <a:rPr lang="en" sz="1050">
                <a:solidFill>
                  <a:srgbClr val="4EC9B0"/>
                </a:solidFill>
                <a:highlight>
                  <a:srgbClr val="1E1E1E"/>
                </a:highlight>
                <a:latin typeface="Courier New"/>
                <a:ea typeface="Courier New"/>
                <a:cs typeface="Courier New"/>
                <a:sym typeface="Courier New"/>
              </a:rPr>
              <a:t>tuple</a:t>
            </a:r>
            <a:r>
              <a:rPr lang="en" sz="1050">
                <a:solidFill>
                  <a:srgbClr val="B4B4B4"/>
                </a:solidFill>
                <a:highlight>
                  <a:srgbClr val="1E1E1E"/>
                </a:highlight>
                <a:latin typeface="Courier New"/>
                <a:ea typeface="Courier New"/>
                <a:cs typeface="Courier New"/>
                <a:sym typeface="Courier New"/>
              </a:rPr>
              <a:t>&lt;</a:t>
            </a:r>
            <a:r>
              <a:rPr lang="en" sz="1050">
                <a:solidFill>
                  <a:srgbClr val="4EC9B0"/>
                </a:solidFill>
                <a:highlight>
                  <a:srgbClr val="1E1E1E"/>
                </a:highlight>
                <a:latin typeface="Courier New"/>
                <a:ea typeface="Courier New"/>
                <a:cs typeface="Courier New"/>
                <a:sym typeface="Courier New"/>
              </a:rPr>
              <a:t>JSValueRegs</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a:t>
            </a:r>
            <a:r>
              <a:rPr lang="en" sz="1050">
                <a:solidFill>
                  <a:srgbClr val="4EC9B0"/>
                </a:solidFill>
                <a:highlight>
                  <a:srgbClr val="1E1E1E"/>
                </a:highlight>
                <a:latin typeface="Courier New"/>
                <a:ea typeface="Courier New"/>
                <a:cs typeface="Courier New"/>
                <a:sym typeface="Courier New"/>
              </a:rPr>
              <a:t>DataFormat</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a:t>
            </a:r>
            <a:r>
              <a:rPr lang="en" sz="1050">
                <a:solidFill>
                  <a:srgbClr val="4EC9B0"/>
                </a:solidFill>
                <a:highlight>
                  <a:srgbClr val="1E1E1E"/>
                </a:highlight>
                <a:latin typeface="Courier New"/>
                <a:ea typeface="Courier New"/>
                <a:cs typeface="Courier New"/>
                <a:sym typeface="Courier New"/>
              </a:rPr>
              <a:t>CanUseFlush</a:t>
            </a:r>
            <a:r>
              <a:rPr lang="en" sz="1050">
                <a:solidFill>
                  <a:srgbClr val="B4B4B4"/>
                </a:solidFill>
                <a:highlight>
                  <a:srgbClr val="1E1E1E"/>
                </a:highlight>
                <a:latin typeface="Courier New"/>
                <a:ea typeface="Courier New"/>
                <a:cs typeface="Courier New"/>
                <a:sym typeface="Courier New"/>
              </a:rPr>
              <a:t>&gt;</a:t>
            </a:r>
            <a:r>
              <a:rPr lang="en" sz="1050">
                <a:solidFill>
                  <a:srgbClr val="DADADA"/>
                </a:solidFill>
                <a:highlight>
                  <a:srgbClr val="1E1E1E"/>
                </a:highlight>
                <a:latin typeface="Courier New"/>
                <a:ea typeface="Courier New"/>
                <a:cs typeface="Courier New"/>
                <a:sym typeface="Courier New"/>
              </a:rPr>
              <a:t>(</a:t>
            </a:r>
            <a:r>
              <a:rPr lang="en" sz="1050">
                <a:solidFill>
                  <a:srgbClr val="4EC9B0"/>
                </a:solidFill>
                <a:highlight>
                  <a:srgbClr val="1E1E1E"/>
                </a:highlight>
                <a:latin typeface="Courier New"/>
                <a:ea typeface="Courier New"/>
                <a:cs typeface="Courier New"/>
                <a:sym typeface="Courier New"/>
              </a:rPr>
              <a:t>DataFormat</a:t>
            </a:r>
            <a:r>
              <a:rPr lang="en" sz="1050">
                <a:solidFill>
                  <a:srgbClr val="DADADA"/>
                </a:solidFill>
                <a:highlight>
                  <a:srgbClr val="1E1E1E"/>
                </a:highlight>
                <a:latin typeface="Courier New"/>
                <a:ea typeface="Courier New"/>
                <a:cs typeface="Courier New"/>
                <a:sym typeface="Courier New"/>
              </a:rPr>
              <a:t> </a:t>
            </a:r>
            <a:r>
              <a:rPr lang="en" sz="1050">
                <a:solidFill>
                  <a:srgbClr val="4EC9B0"/>
                </a:solidFill>
                <a:highlight>
                  <a:srgbClr val="1E1E1E"/>
                </a:highlight>
                <a:latin typeface="Courier New"/>
                <a:ea typeface="Courier New"/>
                <a:cs typeface="Courier New"/>
                <a:sym typeface="Courier New"/>
              </a:rPr>
              <a:t>preferredFormat</a:t>
            </a:r>
            <a:r>
              <a:rPr lang="en" sz="1050">
                <a:solidFill>
                  <a:srgbClr val="DADADA"/>
                </a:solidFill>
                <a:highlight>
                  <a:srgbClr val="1E1E1E"/>
                </a:highlight>
                <a:latin typeface="Courier New"/>
                <a:ea typeface="Courier New"/>
                <a:cs typeface="Courier New"/>
                <a:sym typeface="Courier New"/>
              </a:rPr>
              <a:t>)</a:t>
            </a:r>
            <a:r>
              <a:rPr lang="en" sz="1050">
                <a:solidFill>
                  <a:srgbClr val="B4B4B4"/>
                </a:solidFill>
                <a:highlight>
                  <a:srgbClr val="1E1E1E"/>
                </a:highlight>
                <a:latin typeface="Courier New"/>
                <a:ea typeface="Courier New"/>
                <a:cs typeface="Courier New"/>
                <a:sym typeface="Courier New"/>
              </a:rPr>
              <a:t>&gt;&amp;</a:t>
            </a:r>
            <a:r>
              <a:rPr lang="en" sz="1050">
                <a:solidFill>
                  <a:srgbClr val="DADADA"/>
                </a:solidFill>
                <a:highlight>
                  <a:srgbClr val="1E1E1E"/>
                </a:highlight>
                <a:latin typeface="Courier New"/>
                <a:ea typeface="Courier New"/>
                <a:cs typeface="Courier New"/>
                <a:sym typeface="Courier New"/>
              </a:rPr>
              <a:t> </a:t>
            </a:r>
            <a:r>
              <a:rPr lang="en" sz="1050">
                <a:solidFill>
                  <a:srgbClr val="9A9A9A"/>
                </a:solidFill>
                <a:highlight>
                  <a:srgbClr val="1E1E1E"/>
                </a:highlight>
                <a:latin typeface="Courier New"/>
                <a:ea typeface="Courier New"/>
                <a:cs typeface="Courier New"/>
                <a:sym typeface="Courier New"/>
              </a:rPr>
              <a:t>prefix</a:t>
            </a:r>
            <a:r>
              <a:rPr lang="en" sz="1050">
                <a:solidFill>
                  <a:srgbClr val="B4B4B4"/>
                </a:solidFill>
                <a:highlight>
                  <a:srgbClr val="1E1E1E"/>
                </a:highlight>
                <a:latin typeface="Courier New"/>
                <a:ea typeface="Courier New"/>
                <a:cs typeface="Courier New"/>
                <a:sym typeface="Courier New"/>
              </a:rPr>
              <a:t>)</a:t>
            </a:r>
            <a:endParaRPr sz="1050">
              <a:solidFill>
                <a:srgbClr val="B4B4B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B4B4B4"/>
                </a:solidFill>
                <a:highlight>
                  <a:srgbClr val="1E1E1E"/>
                </a:highlight>
                <a:latin typeface="Courier New"/>
                <a:ea typeface="Courier New"/>
                <a:cs typeface="Courier New"/>
                <a:sym typeface="Courier New"/>
              </a:rPr>
              <a:t>{</a:t>
            </a:r>
            <a:endParaRPr sz="1050">
              <a:solidFill>
                <a:srgbClr val="B4B4B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ADADA"/>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57A64A"/>
                </a:solidFill>
                <a:highlight>
                  <a:srgbClr val="1E1E1E"/>
                </a:highlight>
                <a:latin typeface="Courier New"/>
                <a:ea typeface="Courier New"/>
                <a:cs typeface="Courier New"/>
                <a:sym typeface="Courier New"/>
              </a:rPr>
              <a:t>// [TRUNCATED]</a:t>
            </a:r>
            <a:endParaRPr sz="1050">
              <a:solidFill>
                <a:srgbClr val="57A64A"/>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8A0DF"/>
                </a:solidFill>
                <a:highlight>
                  <a:srgbClr val="1E1E1E"/>
                </a:highlight>
                <a:latin typeface="Courier New"/>
                <a:ea typeface="Courier New"/>
                <a:cs typeface="Courier New"/>
                <a:sym typeface="Courier New"/>
              </a:rPr>
              <a:t>  switch</a:t>
            </a:r>
            <a:r>
              <a:rPr lang="en" sz="1050">
                <a:solidFill>
                  <a:srgbClr val="DADADA"/>
                </a:solidFill>
                <a:highlight>
                  <a:srgbClr val="1E1E1E"/>
                </a:highlight>
                <a:latin typeface="Courier New"/>
                <a:ea typeface="Courier New"/>
                <a:cs typeface="Courier New"/>
                <a:sym typeface="Courier New"/>
              </a:rPr>
              <a:t> </a:t>
            </a:r>
            <a:r>
              <a:rPr lang="en" sz="1050">
                <a:solidFill>
                  <a:srgbClr val="B4B4B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elementSize</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type</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a:t>
            </a:r>
            <a:r>
              <a:rPr lang="en" sz="1050">
                <a:solidFill>
                  <a:srgbClr val="B4B4B4"/>
                </a:solidFill>
                <a:highlight>
                  <a:srgbClr val="1E1E1E"/>
                </a:highlight>
                <a:latin typeface="Courier New"/>
                <a:ea typeface="Courier New"/>
                <a:cs typeface="Courier New"/>
                <a:sym typeface="Courier New"/>
              </a:rPr>
              <a:t>{</a:t>
            </a:r>
            <a:endParaRPr sz="1050">
              <a:solidFill>
                <a:srgbClr val="DADADA"/>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57A64A"/>
                </a:solidFill>
                <a:highlight>
                  <a:srgbClr val="1E1E1E"/>
                </a:highlight>
                <a:latin typeface="Courier New"/>
                <a:ea typeface="Courier New"/>
                <a:cs typeface="Courier New"/>
                <a:sym typeface="Courier New"/>
              </a:rPr>
              <a:t>// [TRUNCATED]</a:t>
            </a:r>
            <a:endParaRPr sz="1050">
              <a:solidFill>
                <a:srgbClr val="DADADA"/>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8A0DF"/>
                </a:solidFill>
                <a:highlight>
                  <a:srgbClr val="1E1E1E"/>
                </a:highlight>
                <a:latin typeface="Courier New"/>
                <a:ea typeface="Courier New"/>
                <a:cs typeface="Courier New"/>
                <a:sym typeface="Courier New"/>
              </a:rPr>
              <a:t>  case</a:t>
            </a:r>
            <a:r>
              <a:rPr lang="en" sz="1050">
                <a:solidFill>
                  <a:srgbClr val="DADADA"/>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8</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a:t>
            </a:r>
            <a:r>
              <a:rPr lang="en" sz="1050">
                <a:solidFill>
                  <a:srgbClr val="B4B4B4"/>
                </a:solidFill>
                <a:highlight>
                  <a:srgbClr val="1E1E1E"/>
                </a:highlight>
                <a:latin typeface="Courier New"/>
                <a:ea typeface="Courier New"/>
                <a:cs typeface="Courier New"/>
                <a:sym typeface="Courier New"/>
              </a:rPr>
              <a:t>{</a:t>
            </a:r>
            <a:endParaRPr sz="1050">
              <a:solidFill>
                <a:srgbClr val="B4B4B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9CDCFE"/>
                </a:solidFill>
                <a:highlight>
                  <a:srgbClr val="1E1E1E"/>
                </a:highlight>
                <a:latin typeface="Courier New"/>
                <a:ea typeface="Courier New"/>
                <a:cs typeface="Courier New"/>
                <a:sym typeface="Courier New"/>
              </a:rPr>
              <a:t>    m_jit</a:t>
            </a:r>
            <a:r>
              <a:rPr lang="en" sz="1050">
                <a:solidFill>
                  <a:srgbClr val="B4B4B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loadDouble</a:t>
            </a:r>
            <a:r>
              <a:rPr lang="en" sz="1050">
                <a:solidFill>
                  <a:srgbClr val="B4B4B4"/>
                </a:solidFill>
                <a:highlight>
                  <a:srgbClr val="1E1E1E"/>
                </a:highlight>
                <a:latin typeface="Courier New"/>
                <a:ea typeface="Courier New"/>
                <a:cs typeface="Courier New"/>
                <a:sym typeface="Courier New"/>
              </a:rPr>
              <a:t>(</a:t>
            </a:r>
            <a:r>
              <a:rPr lang="en" sz="1050">
                <a:solidFill>
                  <a:srgbClr val="C8C8C8"/>
                </a:solidFill>
                <a:highlight>
                  <a:srgbClr val="1E1E1E"/>
                </a:highlight>
                <a:latin typeface="Courier New"/>
                <a:ea typeface="Courier New"/>
                <a:cs typeface="Courier New"/>
                <a:sym typeface="Courier New"/>
              </a:rPr>
              <a:t>MacroAssembler</a:t>
            </a:r>
            <a:r>
              <a:rPr lang="en" sz="1050">
                <a:solidFill>
                  <a:srgbClr val="B4B4B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BaseIndex</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storageReg</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propertyReg</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a:t>
            </a:r>
            <a:r>
              <a:rPr lang="en" sz="1050">
                <a:solidFill>
                  <a:srgbClr val="C8C8C8"/>
                </a:solidFill>
                <a:highlight>
                  <a:srgbClr val="1E1E1E"/>
                </a:highlight>
                <a:latin typeface="Courier New"/>
                <a:ea typeface="Courier New"/>
                <a:cs typeface="Courier New"/>
                <a:sym typeface="Courier New"/>
              </a:rPr>
              <a:t>MacroAssembler</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TimesEight</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resultReg</a:t>
            </a:r>
            <a:r>
              <a:rPr lang="en" sz="1050">
                <a:solidFill>
                  <a:srgbClr val="B4B4B4"/>
                </a:solidFill>
                <a:highlight>
                  <a:srgbClr val="1E1E1E"/>
                </a:highlight>
                <a:latin typeface="Courier New"/>
                <a:ea typeface="Courier New"/>
                <a:cs typeface="Courier New"/>
                <a:sym typeface="Courier New"/>
              </a:rPr>
              <a:t>);</a:t>
            </a:r>
            <a:endParaRPr sz="1050">
              <a:solidFill>
                <a:srgbClr val="B4B4B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8A0DF"/>
                </a:solidFill>
                <a:highlight>
                  <a:srgbClr val="1E1E1E"/>
                </a:highlight>
                <a:latin typeface="Courier New"/>
                <a:ea typeface="Courier New"/>
                <a:cs typeface="Courier New"/>
                <a:sym typeface="Courier New"/>
              </a:rPr>
              <a:t>    break</a:t>
            </a:r>
            <a:r>
              <a:rPr lang="en" sz="1050">
                <a:solidFill>
                  <a:srgbClr val="B4B4B4"/>
                </a:solidFill>
                <a:highlight>
                  <a:srgbClr val="1E1E1E"/>
                </a:highlight>
                <a:latin typeface="Courier New"/>
                <a:ea typeface="Courier New"/>
                <a:cs typeface="Courier New"/>
                <a:sym typeface="Courier New"/>
              </a:rPr>
              <a:t>;</a:t>
            </a:r>
            <a:endParaRPr sz="1050">
              <a:solidFill>
                <a:srgbClr val="B4B4B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B4B4B4"/>
                </a:solidFill>
                <a:highlight>
                  <a:srgbClr val="1E1E1E"/>
                </a:highlight>
                <a:latin typeface="Courier New"/>
                <a:ea typeface="Courier New"/>
                <a:cs typeface="Courier New"/>
                <a:sym typeface="Courier New"/>
              </a:rPr>
              <a:t>  }</a:t>
            </a:r>
            <a:endParaRPr sz="1050">
              <a:solidFill>
                <a:srgbClr val="B4B4B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8A0DF"/>
                </a:solidFill>
                <a:highlight>
                  <a:srgbClr val="1E1E1E"/>
                </a:highlight>
                <a:latin typeface="Courier New"/>
                <a:ea typeface="Courier New"/>
                <a:cs typeface="Courier New"/>
                <a:sym typeface="Courier New"/>
              </a:rPr>
              <a:t>  if</a:t>
            </a:r>
            <a:r>
              <a:rPr lang="en" sz="1050">
                <a:solidFill>
                  <a:srgbClr val="DADADA"/>
                </a:solidFill>
                <a:highlight>
                  <a:srgbClr val="1E1E1E"/>
                </a:highlight>
                <a:latin typeface="Courier New"/>
                <a:ea typeface="Courier New"/>
                <a:cs typeface="Courier New"/>
                <a:sym typeface="Courier New"/>
              </a:rPr>
              <a:t> </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format </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DataFormatJS</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a:t>
            </a:r>
            <a:r>
              <a:rPr lang="en" sz="1050">
                <a:solidFill>
                  <a:srgbClr val="B4B4B4"/>
                </a:solidFill>
                <a:highlight>
                  <a:srgbClr val="1E1E1E"/>
                </a:highlight>
                <a:latin typeface="Courier New"/>
                <a:ea typeface="Courier New"/>
                <a:cs typeface="Courier New"/>
                <a:sym typeface="Courier New"/>
              </a:rPr>
              <a:t>{</a:t>
            </a:r>
            <a:endParaRPr sz="1050">
              <a:solidFill>
                <a:srgbClr val="B4B4B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9CDCFE"/>
                </a:solidFill>
                <a:highlight>
                  <a:srgbClr val="1E1E1E"/>
                </a:highlight>
                <a:latin typeface="Courier New"/>
                <a:ea typeface="Courier New"/>
                <a:cs typeface="Courier New"/>
                <a:sym typeface="Courier New"/>
              </a:rPr>
              <a:t>    m_jit</a:t>
            </a:r>
            <a:r>
              <a:rPr lang="en" sz="1050">
                <a:solidFill>
                  <a:srgbClr val="B4B4B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boxDouble</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resultReg</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resultRegs</a:t>
            </a:r>
            <a:r>
              <a:rPr lang="en" sz="1050">
                <a:solidFill>
                  <a:srgbClr val="B4B4B4"/>
                </a:solidFill>
                <a:highlight>
                  <a:srgbClr val="1E1E1E"/>
                </a:highlight>
                <a:latin typeface="Courier New"/>
                <a:ea typeface="Courier New"/>
                <a:cs typeface="Courier New"/>
                <a:sym typeface="Courier New"/>
              </a:rPr>
              <a:t>);</a:t>
            </a:r>
            <a:endParaRPr sz="1050">
              <a:solidFill>
                <a:srgbClr val="B4B4B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CDCAA"/>
                </a:solidFill>
                <a:highlight>
                  <a:srgbClr val="1E1E1E"/>
                </a:highlight>
                <a:latin typeface="Courier New"/>
                <a:ea typeface="Courier New"/>
                <a:cs typeface="Courier New"/>
                <a:sym typeface="Courier New"/>
              </a:rPr>
              <a:t>    jsValueResult</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resultRegs</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node</a:t>
            </a:r>
            <a:r>
              <a:rPr lang="en" sz="1050">
                <a:solidFill>
                  <a:srgbClr val="B4B4B4"/>
                </a:solidFill>
                <a:highlight>
                  <a:srgbClr val="1E1E1E"/>
                </a:highlight>
                <a:latin typeface="Courier New"/>
                <a:ea typeface="Courier New"/>
                <a:cs typeface="Courier New"/>
                <a:sym typeface="Courier New"/>
              </a:rPr>
              <a:t>);</a:t>
            </a:r>
            <a:endParaRPr sz="1050">
              <a:solidFill>
                <a:srgbClr val="B4B4B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B4B4B4"/>
                </a:solidFill>
                <a:highlight>
                  <a:srgbClr val="1E1E1E"/>
                </a:highlight>
                <a:latin typeface="Courier New"/>
                <a:ea typeface="Courier New"/>
                <a:cs typeface="Courier New"/>
                <a:sym typeface="Courier New"/>
              </a:rPr>
              <a:t>  } else {</a:t>
            </a:r>
            <a:endParaRPr sz="1050">
              <a:solidFill>
                <a:srgbClr val="B4B4B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57A64A"/>
                </a:solidFill>
                <a:highlight>
                  <a:srgbClr val="1E1E1E"/>
                </a:highlight>
                <a:latin typeface="Courier New"/>
                <a:ea typeface="Courier New"/>
                <a:cs typeface="Courier New"/>
                <a:sym typeface="Courier New"/>
              </a:rPr>
              <a:t>// [TRUNCATED]</a:t>
            </a:r>
            <a:endParaRPr sz="1050">
              <a:solidFill>
                <a:srgbClr val="B4B4B4"/>
              </a:solidFill>
              <a:highlight>
                <a:srgbClr val="1E1E1E"/>
              </a:highlight>
              <a:latin typeface="Courier New"/>
              <a:ea typeface="Courier New"/>
              <a:cs typeface="Courier New"/>
              <a:sym typeface="Courier New"/>
            </a:endParaRPr>
          </a:p>
        </p:txBody>
      </p:sp>
      <p:sp>
        <p:nvSpPr>
          <p:cNvPr id="755" name="Google Shape;755;p69"/>
          <p:cNvSpPr txBox="1"/>
          <p:nvPr/>
        </p:nvSpPr>
        <p:spPr>
          <a:xfrm>
            <a:off x="656225" y="1034425"/>
            <a:ext cx="7679100" cy="1290300"/>
          </a:xfrm>
          <a:prstGeom prst="rect">
            <a:avLst/>
          </a:prstGeom>
          <a:noFill/>
          <a:ln>
            <a:noFill/>
          </a:ln>
        </p:spPr>
        <p:txBody>
          <a:bodyPr anchorCtr="0" anchor="ctr" bIns="91425" lIns="91425" spcFirstLastPara="1" rIns="91425" wrap="square" tIns="91425">
            <a:normAutofit/>
          </a:bodyPr>
          <a:lstStyle/>
          <a:p>
            <a:pPr indent="0" lvl="0" marL="0" rtl="0" algn="l">
              <a:lnSpc>
                <a:spcPct val="115000"/>
              </a:lnSpc>
              <a:spcBef>
                <a:spcPts val="0"/>
              </a:spcBef>
              <a:spcAft>
                <a:spcPts val="1200"/>
              </a:spcAft>
              <a:buNone/>
            </a:pPr>
            <a:r>
              <a:rPr b="1" lang="en" sz="1800">
                <a:latin typeface="Nanum Gothic"/>
                <a:ea typeface="Nanum Gothic"/>
                <a:cs typeface="Nanum Gothic"/>
                <a:sym typeface="Nanum Gothic"/>
              </a:rPr>
              <a:t>File:</a:t>
            </a:r>
            <a:r>
              <a:rPr lang="en" sz="1800">
                <a:latin typeface="Nanum Gothic"/>
                <a:ea typeface="Nanum Gothic"/>
                <a:cs typeface="Nanum Gothic"/>
                <a:sym typeface="Nanum Gothic"/>
              </a:rPr>
              <a:t>          Source/JavaScriptCore/dfg/DFGSpeculativeJIT64.cpp</a:t>
            </a:r>
            <a:endParaRPr sz="1800">
              <a:latin typeface="Nanum Gothic"/>
              <a:ea typeface="Nanum Gothic"/>
              <a:cs typeface="Nanum Gothic"/>
              <a:sym typeface="Nanum Gothic"/>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70"/>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Bug 2 - NaN Bug</a:t>
            </a:r>
            <a:endParaRPr/>
          </a:p>
        </p:txBody>
      </p:sp>
      <p:sp>
        <p:nvSpPr>
          <p:cNvPr id="761" name="Google Shape;761;p70"/>
          <p:cNvSpPr txBox="1"/>
          <p:nvPr/>
        </p:nvSpPr>
        <p:spPr>
          <a:xfrm>
            <a:off x="1118250" y="2005425"/>
            <a:ext cx="6907500" cy="4075200"/>
          </a:xfrm>
          <a:prstGeom prst="rect">
            <a:avLst/>
          </a:prstGeom>
          <a:solidFill>
            <a:srgbClr val="1E1E1E"/>
          </a:soli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569CD6"/>
                </a:solidFill>
                <a:highlight>
                  <a:srgbClr val="1E1E1E"/>
                </a:highlight>
                <a:latin typeface="Courier New"/>
                <a:ea typeface="Courier New"/>
                <a:cs typeface="Courier New"/>
                <a:sym typeface="Courier New"/>
              </a:rPr>
              <a:t>void</a:t>
            </a:r>
            <a:r>
              <a:rPr lang="en" sz="1050">
                <a:solidFill>
                  <a:srgbClr val="DADADA"/>
                </a:solidFill>
                <a:highlight>
                  <a:srgbClr val="1E1E1E"/>
                </a:highlight>
                <a:latin typeface="Courier New"/>
                <a:ea typeface="Courier New"/>
                <a:cs typeface="Courier New"/>
                <a:sym typeface="Courier New"/>
              </a:rPr>
              <a:t> </a:t>
            </a:r>
            <a:r>
              <a:rPr lang="en" sz="1050">
                <a:solidFill>
                  <a:srgbClr val="C8C8C8"/>
                </a:solidFill>
                <a:highlight>
                  <a:srgbClr val="1E1E1E"/>
                </a:highlight>
                <a:latin typeface="Courier New"/>
                <a:ea typeface="Courier New"/>
                <a:cs typeface="Courier New"/>
                <a:sym typeface="Courier New"/>
              </a:rPr>
              <a:t>SpeculativeJIT</a:t>
            </a:r>
            <a:r>
              <a:rPr lang="en" sz="1050">
                <a:solidFill>
                  <a:srgbClr val="B4B4B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compileGetByValOnFloatTypedArray</a:t>
            </a:r>
            <a:r>
              <a:rPr lang="en" sz="1050">
                <a:solidFill>
                  <a:srgbClr val="B4B4B4"/>
                </a:solidFill>
                <a:highlight>
                  <a:srgbClr val="1E1E1E"/>
                </a:highlight>
                <a:latin typeface="Courier New"/>
                <a:ea typeface="Courier New"/>
                <a:cs typeface="Courier New"/>
                <a:sym typeface="Courier New"/>
              </a:rPr>
              <a:t>(</a:t>
            </a:r>
            <a:r>
              <a:rPr lang="en" sz="1050">
                <a:solidFill>
                  <a:srgbClr val="4EC9B0"/>
                </a:solidFill>
                <a:highlight>
                  <a:srgbClr val="1E1E1E"/>
                </a:highlight>
                <a:latin typeface="Courier New"/>
                <a:ea typeface="Courier New"/>
                <a:cs typeface="Courier New"/>
                <a:sym typeface="Courier New"/>
              </a:rPr>
              <a:t>Node</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a:t>
            </a:r>
            <a:r>
              <a:rPr lang="en" sz="1050">
                <a:solidFill>
                  <a:srgbClr val="9A9A9A"/>
                </a:solidFill>
                <a:highlight>
                  <a:srgbClr val="1E1E1E"/>
                </a:highlight>
                <a:latin typeface="Courier New"/>
                <a:ea typeface="Courier New"/>
                <a:cs typeface="Courier New"/>
                <a:sym typeface="Courier New"/>
              </a:rPr>
              <a:t>node</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a:t>
            </a:r>
            <a:r>
              <a:rPr lang="en" sz="1050">
                <a:solidFill>
                  <a:srgbClr val="4EC9B0"/>
                </a:solidFill>
                <a:highlight>
                  <a:srgbClr val="1E1E1E"/>
                </a:highlight>
                <a:latin typeface="Courier New"/>
                <a:ea typeface="Courier New"/>
                <a:cs typeface="Courier New"/>
                <a:sym typeface="Courier New"/>
              </a:rPr>
              <a:t>TypedArrayType</a:t>
            </a:r>
            <a:r>
              <a:rPr lang="en" sz="1050">
                <a:solidFill>
                  <a:srgbClr val="DADADA"/>
                </a:solidFill>
                <a:highlight>
                  <a:srgbClr val="1E1E1E"/>
                </a:highlight>
                <a:latin typeface="Courier New"/>
                <a:ea typeface="Courier New"/>
                <a:cs typeface="Courier New"/>
                <a:sym typeface="Courier New"/>
              </a:rPr>
              <a:t> </a:t>
            </a:r>
            <a:r>
              <a:rPr lang="en" sz="1050">
                <a:solidFill>
                  <a:srgbClr val="9A9A9A"/>
                </a:solidFill>
                <a:highlight>
                  <a:srgbClr val="1E1E1E"/>
                </a:highlight>
                <a:latin typeface="Courier New"/>
                <a:ea typeface="Courier New"/>
                <a:cs typeface="Courier New"/>
                <a:sym typeface="Courier New"/>
              </a:rPr>
              <a:t>type</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a:t>
            </a:r>
            <a:r>
              <a:rPr lang="en" sz="1050">
                <a:solidFill>
                  <a:srgbClr val="569CD6"/>
                </a:solidFill>
                <a:highlight>
                  <a:srgbClr val="1E1E1E"/>
                </a:highlight>
                <a:latin typeface="Courier New"/>
                <a:ea typeface="Courier New"/>
                <a:cs typeface="Courier New"/>
                <a:sym typeface="Courier New"/>
              </a:rPr>
              <a:t>const</a:t>
            </a:r>
            <a:r>
              <a:rPr lang="en" sz="1050">
                <a:solidFill>
                  <a:srgbClr val="DADADA"/>
                </a:solidFill>
                <a:highlight>
                  <a:srgbClr val="1E1E1E"/>
                </a:highlight>
                <a:latin typeface="Courier New"/>
                <a:ea typeface="Courier New"/>
                <a:cs typeface="Courier New"/>
                <a:sym typeface="Courier New"/>
              </a:rPr>
              <a:t> </a:t>
            </a:r>
            <a:r>
              <a:rPr lang="en" sz="1050">
                <a:solidFill>
                  <a:srgbClr val="4EC9B0"/>
                </a:solidFill>
                <a:highlight>
                  <a:srgbClr val="1E1E1E"/>
                </a:highlight>
                <a:latin typeface="Courier New"/>
                <a:ea typeface="Courier New"/>
                <a:cs typeface="Courier New"/>
                <a:sym typeface="Courier New"/>
              </a:rPr>
              <a:t>ScopedLambda</a:t>
            </a:r>
            <a:r>
              <a:rPr lang="en" sz="1050">
                <a:solidFill>
                  <a:srgbClr val="B4B4B4"/>
                </a:solidFill>
                <a:highlight>
                  <a:srgbClr val="1E1E1E"/>
                </a:highlight>
                <a:latin typeface="Courier New"/>
                <a:ea typeface="Courier New"/>
                <a:cs typeface="Courier New"/>
                <a:sym typeface="Courier New"/>
              </a:rPr>
              <a:t>&lt;</a:t>
            </a:r>
            <a:r>
              <a:rPr lang="en" sz="1050">
                <a:solidFill>
                  <a:srgbClr val="C8C8C8"/>
                </a:solidFill>
                <a:highlight>
                  <a:srgbClr val="1E1E1E"/>
                </a:highlight>
                <a:latin typeface="Courier New"/>
                <a:ea typeface="Courier New"/>
                <a:cs typeface="Courier New"/>
                <a:sym typeface="Courier New"/>
              </a:rPr>
              <a:t>std</a:t>
            </a:r>
            <a:r>
              <a:rPr lang="en" sz="1050">
                <a:solidFill>
                  <a:srgbClr val="B4B4B4"/>
                </a:solidFill>
                <a:highlight>
                  <a:srgbClr val="1E1E1E"/>
                </a:highlight>
                <a:latin typeface="Courier New"/>
                <a:ea typeface="Courier New"/>
                <a:cs typeface="Courier New"/>
                <a:sym typeface="Courier New"/>
              </a:rPr>
              <a:t>::</a:t>
            </a:r>
            <a:r>
              <a:rPr lang="en" sz="1050">
                <a:solidFill>
                  <a:srgbClr val="4EC9B0"/>
                </a:solidFill>
                <a:highlight>
                  <a:srgbClr val="1E1E1E"/>
                </a:highlight>
                <a:latin typeface="Courier New"/>
                <a:ea typeface="Courier New"/>
                <a:cs typeface="Courier New"/>
                <a:sym typeface="Courier New"/>
              </a:rPr>
              <a:t>tuple</a:t>
            </a:r>
            <a:r>
              <a:rPr lang="en" sz="1050">
                <a:solidFill>
                  <a:srgbClr val="B4B4B4"/>
                </a:solidFill>
                <a:highlight>
                  <a:srgbClr val="1E1E1E"/>
                </a:highlight>
                <a:latin typeface="Courier New"/>
                <a:ea typeface="Courier New"/>
                <a:cs typeface="Courier New"/>
                <a:sym typeface="Courier New"/>
              </a:rPr>
              <a:t>&lt;</a:t>
            </a:r>
            <a:r>
              <a:rPr lang="en" sz="1050">
                <a:solidFill>
                  <a:srgbClr val="4EC9B0"/>
                </a:solidFill>
                <a:highlight>
                  <a:srgbClr val="1E1E1E"/>
                </a:highlight>
                <a:latin typeface="Courier New"/>
                <a:ea typeface="Courier New"/>
                <a:cs typeface="Courier New"/>
                <a:sym typeface="Courier New"/>
              </a:rPr>
              <a:t>JSValueRegs</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a:t>
            </a:r>
            <a:r>
              <a:rPr lang="en" sz="1050">
                <a:solidFill>
                  <a:srgbClr val="4EC9B0"/>
                </a:solidFill>
                <a:highlight>
                  <a:srgbClr val="1E1E1E"/>
                </a:highlight>
                <a:latin typeface="Courier New"/>
                <a:ea typeface="Courier New"/>
                <a:cs typeface="Courier New"/>
                <a:sym typeface="Courier New"/>
              </a:rPr>
              <a:t>DataFormat</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a:t>
            </a:r>
            <a:r>
              <a:rPr lang="en" sz="1050">
                <a:solidFill>
                  <a:srgbClr val="4EC9B0"/>
                </a:solidFill>
                <a:highlight>
                  <a:srgbClr val="1E1E1E"/>
                </a:highlight>
                <a:latin typeface="Courier New"/>
                <a:ea typeface="Courier New"/>
                <a:cs typeface="Courier New"/>
                <a:sym typeface="Courier New"/>
              </a:rPr>
              <a:t>CanUseFlush</a:t>
            </a:r>
            <a:r>
              <a:rPr lang="en" sz="1050">
                <a:solidFill>
                  <a:srgbClr val="B4B4B4"/>
                </a:solidFill>
                <a:highlight>
                  <a:srgbClr val="1E1E1E"/>
                </a:highlight>
                <a:latin typeface="Courier New"/>
                <a:ea typeface="Courier New"/>
                <a:cs typeface="Courier New"/>
                <a:sym typeface="Courier New"/>
              </a:rPr>
              <a:t>&gt;</a:t>
            </a:r>
            <a:r>
              <a:rPr lang="en" sz="1050">
                <a:solidFill>
                  <a:srgbClr val="DADADA"/>
                </a:solidFill>
                <a:highlight>
                  <a:srgbClr val="1E1E1E"/>
                </a:highlight>
                <a:latin typeface="Courier New"/>
                <a:ea typeface="Courier New"/>
                <a:cs typeface="Courier New"/>
                <a:sym typeface="Courier New"/>
              </a:rPr>
              <a:t>(</a:t>
            </a:r>
            <a:r>
              <a:rPr lang="en" sz="1050">
                <a:solidFill>
                  <a:srgbClr val="4EC9B0"/>
                </a:solidFill>
                <a:highlight>
                  <a:srgbClr val="1E1E1E"/>
                </a:highlight>
                <a:latin typeface="Courier New"/>
                <a:ea typeface="Courier New"/>
                <a:cs typeface="Courier New"/>
                <a:sym typeface="Courier New"/>
              </a:rPr>
              <a:t>DataFormat</a:t>
            </a:r>
            <a:r>
              <a:rPr lang="en" sz="1050">
                <a:solidFill>
                  <a:srgbClr val="DADADA"/>
                </a:solidFill>
                <a:highlight>
                  <a:srgbClr val="1E1E1E"/>
                </a:highlight>
                <a:latin typeface="Courier New"/>
                <a:ea typeface="Courier New"/>
                <a:cs typeface="Courier New"/>
                <a:sym typeface="Courier New"/>
              </a:rPr>
              <a:t> </a:t>
            </a:r>
            <a:r>
              <a:rPr lang="en" sz="1050">
                <a:solidFill>
                  <a:srgbClr val="4EC9B0"/>
                </a:solidFill>
                <a:highlight>
                  <a:srgbClr val="1E1E1E"/>
                </a:highlight>
                <a:latin typeface="Courier New"/>
                <a:ea typeface="Courier New"/>
                <a:cs typeface="Courier New"/>
                <a:sym typeface="Courier New"/>
              </a:rPr>
              <a:t>preferredFormat</a:t>
            </a:r>
            <a:r>
              <a:rPr lang="en" sz="1050">
                <a:solidFill>
                  <a:srgbClr val="DADADA"/>
                </a:solidFill>
                <a:highlight>
                  <a:srgbClr val="1E1E1E"/>
                </a:highlight>
                <a:latin typeface="Courier New"/>
                <a:ea typeface="Courier New"/>
                <a:cs typeface="Courier New"/>
                <a:sym typeface="Courier New"/>
              </a:rPr>
              <a:t>)</a:t>
            </a:r>
            <a:r>
              <a:rPr lang="en" sz="1050">
                <a:solidFill>
                  <a:srgbClr val="B4B4B4"/>
                </a:solidFill>
                <a:highlight>
                  <a:srgbClr val="1E1E1E"/>
                </a:highlight>
                <a:latin typeface="Courier New"/>
                <a:ea typeface="Courier New"/>
                <a:cs typeface="Courier New"/>
                <a:sym typeface="Courier New"/>
              </a:rPr>
              <a:t>&gt;&amp;</a:t>
            </a:r>
            <a:r>
              <a:rPr lang="en" sz="1050">
                <a:solidFill>
                  <a:srgbClr val="DADADA"/>
                </a:solidFill>
                <a:highlight>
                  <a:srgbClr val="1E1E1E"/>
                </a:highlight>
                <a:latin typeface="Courier New"/>
                <a:ea typeface="Courier New"/>
                <a:cs typeface="Courier New"/>
                <a:sym typeface="Courier New"/>
              </a:rPr>
              <a:t> </a:t>
            </a:r>
            <a:r>
              <a:rPr lang="en" sz="1050">
                <a:solidFill>
                  <a:srgbClr val="9A9A9A"/>
                </a:solidFill>
                <a:highlight>
                  <a:srgbClr val="1E1E1E"/>
                </a:highlight>
                <a:latin typeface="Courier New"/>
                <a:ea typeface="Courier New"/>
                <a:cs typeface="Courier New"/>
                <a:sym typeface="Courier New"/>
              </a:rPr>
              <a:t>prefix</a:t>
            </a:r>
            <a:r>
              <a:rPr lang="en" sz="1050">
                <a:solidFill>
                  <a:srgbClr val="B4B4B4"/>
                </a:solidFill>
                <a:highlight>
                  <a:srgbClr val="1E1E1E"/>
                </a:highlight>
                <a:latin typeface="Courier New"/>
                <a:ea typeface="Courier New"/>
                <a:cs typeface="Courier New"/>
                <a:sym typeface="Courier New"/>
              </a:rPr>
              <a:t>)</a:t>
            </a:r>
            <a:endParaRPr sz="1050">
              <a:solidFill>
                <a:srgbClr val="B4B4B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B4B4B4"/>
                </a:solidFill>
                <a:highlight>
                  <a:srgbClr val="1E1E1E"/>
                </a:highlight>
                <a:latin typeface="Courier New"/>
                <a:ea typeface="Courier New"/>
                <a:cs typeface="Courier New"/>
                <a:sym typeface="Courier New"/>
              </a:rPr>
              <a:t>{</a:t>
            </a:r>
            <a:endParaRPr sz="1050">
              <a:solidFill>
                <a:srgbClr val="B4B4B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ADADA"/>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57A64A"/>
                </a:solidFill>
                <a:highlight>
                  <a:srgbClr val="1E1E1E"/>
                </a:highlight>
                <a:latin typeface="Courier New"/>
                <a:ea typeface="Courier New"/>
                <a:cs typeface="Courier New"/>
                <a:sym typeface="Courier New"/>
              </a:rPr>
              <a:t>// [TRUNCATED]</a:t>
            </a:r>
            <a:endParaRPr sz="1050">
              <a:solidFill>
                <a:srgbClr val="57A64A"/>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8A0DF"/>
                </a:solidFill>
                <a:highlight>
                  <a:srgbClr val="1E1E1E"/>
                </a:highlight>
                <a:latin typeface="Courier New"/>
                <a:ea typeface="Courier New"/>
                <a:cs typeface="Courier New"/>
                <a:sym typeface="Courier New"/>
              </a:rPr>
              <a:t>  switch</a:t>
            </a:r>
            <a:r>
              <a:rPr lang="en" sz="1050">
                <a:solidFill>
                  <a:srgbClr val="DADADA"/>
                </a:solidFill>
                <a:highlight>
                  <a:srgbClr val="1E1E1E"/>
                </a:highlight>
                <a:latin typeface="Courier New"/>
                <a:ea typeface="Courier New"/>
                <a:cs typeface="Courier New"/>
                <a:sym typeface="Courier New"/>
              </a:rPr>
              <a:t> </a:t>
            </a:r>
            <a:r>
              <a:rPr lang="en" sz="1050">
                <a:solidFill>
                  <a:srgbClr val="B4B4B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elementSize</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type</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a:t>
            </a:r>
            <a:r>
              <a:rPr lang="en" sz="1050">
                <a:solidFill>
                  <a:srgbClr val="B4B4B4"/>
                </a:solidFill>
                <a:highlight>
                  <a:srgbClr val="1E1E1E"/>
                </a:highlight>
                <a:latin typeface="Courier New"/>
                <a:ea typeface="Courier New"/>
                <a:cs typeface="Courier New"/>
                <a:sym typeface="Courier New"/>
              </a:rPr>
              <a:t>{</a:t>
            </a:r>
            <a:endParaRPr sz="1050">
              <a:solidFill>
                <a:srgbClr val="DADADA"/>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57A64A"/>
                </a:solidFill>
                <a:highlight>
                  <a:srgbClr val="1E1E1E"/>
                </a:highlight>
                <a:latin typeface="Courier New"/>
                <a:ea typeface="Courier New"/>
                <a:cs typeface="Courier New"/>
                <a:sym typeface="Courier New"/>
              </a:rPr>
              <a:t>// [TRUNCATED]</a:t>
            </a:r>
            <a:endParaRPr sz="1050">
              <a:solidFill>
                <a:srgbClr val="DADADA"/>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8A0DF"/>
                </a:solidFill>
                <a:highlight>
                  <a:srgbClr val="1E1E1E"/>
                </a:highlight>
                <a:latin typeface="Courier New"/>
                <a:ea typeface="Courier New"/>
                <a:cs typeface="Courier New"/>
                <a:sym typeface="Courier New"/>
              </a:rPr>
              <a:t>  case</a:t>
            </a:r>
            <a:r>
              <a:rPr lang="en" sz="1050">
                <a:solidFill>
                  <a:srgbClr val="DADADA"/>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8</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a:t>
            </a:r>
            <a:r>
              <a:rPr lang="en" sz="1050">
                <a:solidFill>
                  <a:srgbClr val="B4B4B4"/>
                </a:solidFill>
                <a:highlight>
                  <a:srgbClr val="1E1E1E"/>
                </a:highlight>
                <a:latin typeface="Courier New"/>
                <a:ea typeface="Courier New"/>
                <a:cs typeface="Courier New"/>
                <a:sym typeface="Courier New"/>
              </a:rPr>
              <a:t>{</a:t>
            </a:r>
            <a:endParaRPr sz="1050">
              <a:solidFill>
                <a:srgbClr val="B4B4B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9CDCFE"/>
                </a:solidFill>
                <a:highlight>
                  <a:srgbClr val="1E1E1E"/>
                </a:highlight>
                <a:latin typeface="Courier New"/>
                <a:ea typeface="Courier New"/>
                <a:cs typeface="Courier New"/>
                <a:sym typeface="Courier New"/>
              </a:rPr>
              <a:t>    m_jit</a:t>
            </a:r>
            <a:r>
              <a:rPr lang="en" sz="1050">
                <a:solidFill>
                  <a:srgbClr val="B4B4B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loadDouble</a:t>
            </a:r>
            <a:r>
              <a:rPr lang="en" sz="1050">
                <a:solidFill>
                  <a:srgbClr val="B4B4B4"/>
                </a:solidFill>
                <a:highlight>
                  <a:srgbClr val="1E1E1E"/>
                </a:highlight>
                <a:latin typeface="Courier New"/>
                <a:ea typeface="Courier New"/>
                <a:cs typeface="Courier New"/>
                <a:sym typeface="Courier New"/>
              </a:rPr>
              <a:t>(</a:t>
            </a:r>
            <a:r>
              <a:rPr lang="en" sz="1050">
                <a:solidFill>
                  <a:srgbClr val="C8C8C8"/>
                </a:solidFill>
                <a:highlight>
                  <a:srgbClr val="1E1E1E"/>
                </a:highlight>
                <a:latin typeface="Courier New"/>
                <a:ea typeface="Courier New"/>
                <a:cs typeface="Courier New"/>
                <a:sym typeface="Courier New"/>
              </a:rPr>
              <a:t>MacroAssembler</a:t>
            </a:r>
            <a:r>
              <a:rPr lang="en" sz="1050">
                <a:solidFill>
                  <a:srgbClr val="B4B4B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BaseIndex</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storageReg</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propertyReg</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a:t>
            </a:r>
            <a:r>
              <a:rPr lang="en" sz="1050">
                <a:solidFill>
                  <a:srgbClr val="C8C8C8"/>
                </a:solidFill>
                <a:highlight>
                  <a:srgbClr val="1E1E1E"/>
                </a:highlight>
                <a:latin typeface="Courier New"/>
                <a:ea typeface="Courier New"/>
                <a:cs typeface="Courier New"/>
                <a:sym typeface="Courier New"/>
              </a:rPr>
              <a:t>MacroAssembler</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TimesEight</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resultReg</a:t>
            </a:r>
            <a:r>
              <a:rPr lang="en" sz="1050">
                <a:solidFill>
                  <a:srgbClr val="B4B4B4"/>
                </a:solidFill>
                <a:highlight>
                  <a:srgbClr val="1E1E1E"/>
                </a:highlight>
                <a:latin typeface="Courier New"/>
                <a:ea typeface="Courier New"/>
                <a:cs typeface="Courier New"/>
                <a:sym typeface="Courier New"/>
              </a:rPr>
              <a:t>);</a:t>
            </a:r>
            <a:endParaRPr sz="1050">
              <a:solidFill>
                <a:srgbClr val="B4B4B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8A0DF"/>
                </a:solidFill>
                <a:highlight>
                  <a:srgbClr val="1E1E1E"/>
                </a:highlight>
                <a:latin typeface="Courier New"/>
                <a:ea typeface="Courier New"/>
                <a:cs typeface="Courier New"/>
                <a:sym typeface="Courier New"/>
              </a:rPr>
              <a:t>    break</a:t>
            </a:r>
            <a:r>
              <a:rPr lang="en" sz="1050">
                <a:solidFill>
                  <a:srgbClr val="B4B4B4"/>
                </a:solidFill>
                <a:highlight>
                  <a:srgbClr val="1E1E1E"/>
                </a:highlight>
                <a:latin typeface="Courier New"/>
                <a:ea typeface="Courier New"/>
                <a:cs typeface="Courier New"/>
                <a:sym typeface="Courier New"/>
              </a:rPr>
              <a:t>;</a:t>
            </a:r>
            <a:endParaRPr sz="1050">
              <a:solidFill>
                <a:srgbClr val="B4B4B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B4B4B4"/>
                </a:solidFill>
                <a:highlight>
                  <a:srgbClr val="1E1E1E"/>
                </a:highlight>
                <a:latin typeface="Courier New"/>
                <a:ea typeface="Courier New"/>
                <a:cs typeface="Courier New"/>
                <a:sym typeface="Courier New"/>
              </a:rPr>
              <a:t>  }</a:t>
            </a:r>
            <a:endParaRPr sz="1050">
              <a:solidFill>
                <a:srgbClr val="B4B4B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8A0DF"/>
                </a:solidFill>
                <a:highlight>
                  <a:srgbClr val="1E1E1E"/>
                </a:highlight>
                <a:latin typeface="Courier New"/>
                <a:ea typeface="Courier New"/>
                <a:cs typeface="Courier New"/>
                <a:sym typeface="Courier New"/>
              </a:rPr>
              <a:t>  if</a:t>
            </a:r>
            <a:r>
              <a:rPr lang="en" sz="1050">
                <a:solidFill>
                  <a:srgbClr val="DADADA"/>
                </a:solidFill>
                <a:highlight>
                  <a:srgbClr val="1E1E1E"/>
                </a:highlight>
                <a:latin typeface="Courier New"/>
                <a:ea typeface="Courier New"/>
                <a:cs typeface="Courier New"/>
                <a:sym typeface="Courier New"/>
              </a:rPr>
              <a:t> </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format </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DataFormatJS</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a:t>
            </a:r>
            <a:r>
              <a:rPr lang="en" sz="1050">
                <a:solidFill>
                  <a:srgbClr val="B4B4B4"/>
                </a:solidFill>
                <a:highlight>
                  <a:srgbClr val="1E1E1E"/>
                </a:highlight>
                <a:latin typeface="Courier New"/>
                <a:ea typeface="Courier New"/>
                <a:cs typeface="Courier New"/>
                <a:sym typeface="Courier New"/>
              </a:rPr>
              <a:t>{</a:t>
            </a:r>
            <a:endParaRPr sz="1050">
              <a:solidFill>
                <a:srgbClr val="B4B4B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9CDCFE"/>
                </a:solidFill>
                <a:highlight>
                  <a:srgbClr val="1E1E1E"/>
                </a:highlight>
                <a:latin typeface="Courier New"/>
                <a:ea typeface="Courier New"/>
                <a:cs typeface="Courier New"/>
                <a:sym typeface="Courier New"/>
              </a:rPr>
              <a:t>    m_jit</a:t>
            </a:r>
            <a:r>
              <a:rPr lang="en" sz="1050">
                <a:solidFill>
                  <a:srgbClr val="B4B4B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boxDouble</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resultReg</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resultRegs</a:t>
            </a:r>
            <a:r>
              <a:rPr lang="en" sz="1050">
                <a:solidFill>
                  <a:srgbClr val="B4B4B4"/>
                </a:solidFill>
                <a:highlight>
                  <a:srgbClr val="1E1E1E"/>
                </a:highlight>
                <a:latin typeface="Courier New"/>
                <a:ea typeface="Courier New"/>
                <a:cs typeface="Courier New"/>
                <a:sym typeface="Courier New"/>
              </a:rPr>
              <a:t>);</a:t>
            </a:r>
            <a:endParaRPr sz="1050">
              <a:solidFill>
                <a:srgbClr val="B4B4B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CDCAA"/>
                </a:solidFill>
                <a:highlight>
                  <a:srgbClr val="1E1E1E"/>
                </a:highlight>
                <a:latin typeface="Courier New"/>
                <a:ea typeface="Courier New"/>
                <a:cs typeface="Courier New"/>
                <a:sym typeface="Courier New"/>
              </a:rPr>
              <a:t>    jsValueResult</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resultRegs</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node</a:t>
            </a:r>
            <a:r>
              <a:rPr lang="en" sz="1050">
                <a:solidFill>
                  <a:srgbClr val="B4B4B4"/>
                </a:solidFill>
                <a:highlight>
                  <a:srgbClr val="1E1E1E"/>
                </a:highlight>
                <a:latin typeface="Courier New"/>
                <a:ea typeface="Courier New"/>
                <a:cs typeface="Courier New"/>
                <a:sym typeface="Courier New"/>
              </a:rPr>
              <a:t>);</a:t>
            </a:r>
            <a:endParaRPr sz="1050">
              <a:solidFill>
                <a:srgbClr val="B4B4B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B4B4B4"/>
                </a:solidFill>
                <a:highlight>
                  <a:srgbClr val="1E1E1E"/>
                </a:highlight>
                <a:latin typeface="Courier New"/>
                <a:ea typeface="Courier New"/>
                <a:cs typeface="Courier New"/>
                <a:sym typeface="Courier New"/>
              </a:rPr>
              <a:t>  } else {</a:t>
            </a:r>
            <a:endParaRPr sz="1050">
              <a:solidFill>
                <a:srgbClr val="B4B4B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57A64A"/>
                </a:solidFill>
                <a:highlight>
                  <a:srgbClr val="1E1E1E"/>
                </a:highlight>
                <a:latin typeface="Courier New"/>
                <a:ea typeface="Courier New"/>
                <a:cs typeface="Courier New"/>
                <a:sym typeface="Courier New"/>
              </a:rPr>
              <a:t>// [TRUNCATED]</a:t>
            </a:r>
            <a:endParaRPr sz="1050">
              <a:solidFill>
                <a:srgbClr val="B4B4B4"/>
              </a:solidFill>
              <a:highlight>
                <a:srgbClr val="1E1E1E"/>
              </a:highlight>
              <a:latin typeface="Courier New"/>
              <a:ea typeface="Courier New"/>
              <a:cs typeface="Courier New"/>
              <a:sym typeface="Courier New"/>
            </a:endParaRPr>
          </a:p>
        </p:txBody>
      </p:sp>
      <p:sp>
        <p:nvSpPr>
          <p:cNvPr id="762" name="Google Shape;762;p70"/>
          <p:cNvSpPr txBox="1"/>
          <p:nvPr/>
        </p:nvSpPr>
        <p:spPr>
          <a:xfrm>
            <a:off x="656225" y="1034425"/>
            <a:ext cx="7679100" cy="1290300"/>
          </a:xfrm>
          <a:prstGeom prst="rect">
            <a:avLst/>
          </a:prstGeom>
          <a:noFill/>
          <a:ln>
            <a:noFill/>
          </a:ln>
        </p:spPr>
        <p:txBody>
          <a:bodyPr anchorCtr="0" anchor="ctr" bIns="91425" lIns="91425" spcFirstLastPara="1" rIns="91425" wrap="square" tIns="91425">
            <a:normAutofit/>
          </a:bodyPr>
          <a:lstStyle/>
          <a:p>
            <a:pPr indent="0" lvl="0" marL="0" rtl="0" algn="l">
              <a:lnSpc>
                <a:spcPct val="115000"/>
              </a:lnSpc>
              <a:spcBef>
                <a:spcPts val="0"/>
              </a:spcBef>
              <a:spcAft>
                <a:spcPts val="1200"/>
              </a:spcAft>
              <a:buNone/>
            </a:pPr>
            <a:r>
              <a:rPr b="1" lang="en" sz="1800">
                <a:latin typeface="Nanum Gothic"/>
                <a:ea typeface="Nanum Gothic"/>
                <a:cs typeface="Nanum Gothic"/>
                <a:sym typeface="Nanum Gothic"/>
              </a:rPr>
              <a:t>File:</a:t>
            </a:r>
            <a:r>
              <a:rPr lang="en" sz="1800">
                <a:latin typeface="Nanum Gothic"/>
                <a:ea typeface="Nanum Gothic"/>
                <a:cs typeface="Nanum Gothic"/>
                <a:sym typeface="Nanum Gothic"/>
              </a:rPr>
              <a:t>          Source/JavaScriptCore/dfg/DFGSpeculativeJIT64.cpp</a:t>
            </a:r>
            <a:endParaRPr sz="1800">
              <a:latin typeface="Nanum Gothic"/>
              <a:ea typeface="Nanum Gothic"/>
              <a:cs typeface="Nanum Gothic"/>
              <a:sym typeface="Nanum Gothic"/>
            </a:endParaRPr>
          </a:p>
        </p:txBody>
      </p:sp>
      <p:sp>
        <p:nvSpPr>
          <p:cNvPr id="763" name="Google Shape;763;p70"/>
          <p:cNvSpPr/>
          <p:nvPr/>
        </p:nvSpPr>
        <p:spPr>
          <a:xfrm>
            <a:off x="2843100" y="2010650"/>
            <a:ext cx="2625300" cy="3141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71"/>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Bug 2 - NaN Bug</a:t>
            </a:r>
            <a:endParaRPr/>
          </a:p>
        </p:txBody>
      </p:sp>
      <p:sp>
        <p:nvSpPr>
          <p:cNvPr id="769" name="Google Shape;769;p71"/>
          <p:cNvSpPr/>
          <p:nvPr/>
        </p:nvSpPr>
        <p:spPr>
          <a:xfrm>
            <a:off x="1735300" y="2036275"/>
            <a:ext cx="691500" cy="4929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770" name="Google Shape;770;p71"/>
          <p:cNvSpPr txBox="1"/>
          <p:nvPr/>
        </p:nvSpPr>
        <p:spPr>
          <a:xfrm>
            <a:off x="1118250" y="2005425"/>
            <a:ext cx="6907500" cy="1328100"/>
          </a:xfrm>
          <a:prstGeom prst="rect">
            <a:avLst/>
          </a:prstGeom>
          <a:solidFill>
            <a:srgbClr val="1E1E1E"/>
          </a:soli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2000">
                <a:solidFill>
                  <a:srgbClr val="B4B4B4"/>
                </a:solidFill>
                <a:highlight>
                  <a:srgbClr val="1E1E1E"/>
                </a:highlight>
                <a:latin typeface="Courier New"/>
                <a:ea typeface="Courier New"/>
                <a:cs typeface="Courier New"/>
                <a:sym typeface="Courier New"/>
              </a:rPr>
              <a:t>let array = new Float64Array(10);</a:t>
            </a:r>
            <a:endParaRPr sz="2000">
              <a:solidFill>
                <a:srgbClr val="B4B4B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2000">
              <a:solidFill>
                <a:srgbClr val="B4B4B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2000">
                <a:solidFill>
                  <a:srgbClr val="B4B4B4"/>
                </a:solidFill>
                <a:highlight>
                  <a:srgbClr val="1E1E1E"/>
                </a:highlight>
                <a:latin typeface="Courier New"/>
                <a:ea typeface="Courier New"/>
                <a:cs typeface="Courier New"/>
                <a:sym typeface="Courier New"/>
              </a:rPr>
              <a:t>let val = array[ 0 ] ;</a:t>
            </a:r>
            <a:endParaRPr sz="2000">
              <a:solidFill>
                <a:srgbClr val="B4B4B4"/>
              </a:solidFill>
              <a:highlight>
                <a:srgbClr val="1E1E1E"/>
              </a:highlight>
              <a:latin typeface="Courier New"/>
              <a:ea typeface="Courier New"/>
              <a:cs typeface="Courier New"/>
              <a:sym typeface="Courier New"/>
            </a:endParaRPr>
          </a:p>
        </p:txBody>
      </p:sp>
      <p:sp>
        <p:nvSpPr>
          <p:cNvPr id="771" name="Google Shape;771;p71"/>
          <p:cNvSpPr/>
          <p:nvPr/>
        </p:nvSpPr>
        <p:spPr>
          <a:xfrm>
            <a:off x="5957500" y="4051900"/>
            <a:ext cx="1885800" cy="796200"/>
          </a:xfrm>
          <a:prstGeom prst="ellipse">
            <a:avLst/>
          </a:prstGeom>
          <a:solidFill>
            <a:schemeClr val="accent6"/>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GetByVal</a:t>
            </a:r>
            <a:endParaRPr>
              <a:latin typeface="Nanum Gothic"/>
              <a:ea typeface="Nanum Gothic"/>
              <a:cs typeface="Nanum Gothic"/>
              <a:sym typeface="Nanum Gothic"/>
            </a:endParaRPr>
          </a:p>
        </p:txBody>
      </p:sp>
      <p:sp>
        <p:nvSpPr>
          <p:cNvPr id="772" name="Google Shape;772;p71"/>
          <p:cNvSpPr/>
          <p:nvPr/>
        </p:nvSpPr>
        <p:spPr>
          <a:xfrm>
            <a:off x="3506475" y="2825400"/>
            <a:ext cx="770100" cy="6036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cxnSp>
        <p:nvCxnSpPr>
          <p:cNvPr id="773" name="Google Shape;773;p71"/>
          <p:cNvCxnSpPr>
            <a:stCxn id="771" idx="1"/>
          </p:cNvCxnSpPr>
          <p:nvPr/>
        </p:nvCxnSpPr>
        <p:spPr>
          <a:xfrm rot="10800000">
            <a:off x="4254569" y="3406201"/>
            <a:ext cx="1979100" cy="7623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311700" y="740800"/>
            <a:ext cx="2808000" cy="100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Interpreter </a:t>
            </a:r>
            <a:endParaRPr/>
          </a:p>
        </p:txBody>
      </p:sp>
      <p:sp>
        <p:nvSpPr>
          <p:cNvPr id="104" name="Google Shape;104;p18"/>
          <p:cNvSpPr/>
          <p:nvPr/>
        </p:nvSpPr>
        <p:spPr>
          <a:xfrm>
            <a:off x="5201275" y="1052725"/>
            <a:ext cx="2956800" cy="504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8"/>
          <p:cNvSpPr txBox="1"/>
          <p:nvPr/>
        </p:nvSpPr>
        <p:spPr>
          <a:xfrm>
            <a:off x="5385450" y="1052725"/>
            <a:ext cx="2535300" cy="535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sz="1300">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en" sz="1300">
                <a:latin typeface="Nanum Gothic"/>
                <a:ea typeface="Nanum Gothic"/>
                <a:cs typeface="Nanum Gothic"/>
                <a:sym typeface="Nanum Gothic"/>
              </a:rPr>
              <a:t>void interpret(bytecode) {</a:t>
            </a:r>
            <a:endParaRPr sz="1300">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t/>
            </a:r>
            <a:endParaRPr sz="1300">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en" sz="1300">
                <a:latin typeface="Nanum Gothic"/>
                <a:ea typeface="Nanum Gothic"/>
                <a:cs typeface="Nanum Gothic"/>
                <a:sym typeface="Nanum Gothic"/>
              </a:rPr>
              <a:t>    pc = Bytecode_Start;</a:t>
            </a:r>
            <a:endParaRPr sz="1300">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t/>
            </a:r>
            <a:endParaRPr sz="1300">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en" sz="1300">
                <a:latin typeface="Nanum Gothic"/>
                <a:ea typeface="Nanum Gothic"/>
                <a:cs typeface="Nanum Gothic"/>
                <a:sym typeface="Nanum Gothic"/>
              </a:rPr>
              <a:t>    loop {       </a:t>
            </a:r>
            <a:endParaRPr sz="1300">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t/>
            </a:r>
            <a:endParaRPr sz="1300">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en" sz="1300">
                <a:latin typeface="Nanum Gothic"/>
                <a:ea typeface="Nanum Gothic"/>
                <a:cs typeface="Nanum Gothic"/>
                <a:sym typeface="Nanum Gothic"/>
              </a:rPr>
              <a:t>	switch (pc) {</a:t>
            </a:r>
            <a:endParaRPr sz="1300">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en" sz="1300">
                <a:latin typeface="Nanum Gothic"/>
                <a:ea typeface="Nanum Gothic"/>
                <a:cs typeface="Nanum Gothic"/>
                <a:sym typeface="Nanum Gothic"/>
              </a:rPr>
              <a:t>    	   case Add: ....</a:t>
            </a:r>
            <a:endParaRPr sz="1300">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en" sz="1300">
                <a:latin typeface="Nanum Gothic"/>
                <a:ea typeface="Nanum Gothic"/>
                <a:cs typeface="Nanum Gothic"/>
                <a:sym typeface="Nanum Gothic"/>
              </a:rPr>
              <a:t>    	   case Sub: ....</a:t>
            </a:r>
            <a:endParaRPr sz="1300">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en" sz="1300">
                <a:latin typeface="Nanum Gothic"/>
                <a:ea typeface="Nanum Gothic"/>
                <a:cs typeface="Nanum Gothic"/>
                <a:sym typeface="Nanum Gothic"/>
              </a:rPr>
              <a:t>        		:</a:t>
            </a:r>
            <a:endParaRPr sz="1300">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en" sz="1300">
                <a:latin typeface="Nanum Gothic"/>
                <a:ea typeface="Nanum Gothic"/>
                <a:cs typeface="Nanum Gothic"/>
                <a:sym typeface="Nanum Gothic"/>
              </a:rPr>
              <a:t>        		:</a:t>
            </a:r>
            <a:endParaRPr sz="1300">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en" sz="1300">
                <a:latin typeface="Nanum Gothic"/>
                <a:ea typeface="Nanum Gothic"/>
                <a:cs typeface="Nanum Gothic"/>
                <a:sym typeface="Nanum Gothic"/>
              </a:rPr>
              <a:t>    	   case CreateObject: ....</a:t>
            </a:r>
            <a:endParaRPr sz="1300">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en" sz="1300">
                <a:latin typeface="Nanum Gothic"/>
                <a:ea typeface="Nanum Gothic"/>
                <a:cs typeface="Nanum Gothic"/>
                <a:sym typeface="Nanum Gothic"/>
              </a:rPr>
              <a:t>        		:</a:t>
            </a:r>
            <a:endParaRPr sz="1300">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en" sz="1300">
                <a:latin typeface="Nanum Gothic"/>
                <a:ea typeface="Nanum Gothic"/>
                <a:cs typeface="Nanum Gothic"/>
                <a:sym typeface="Nanum Gothic"/>
              </a:rPr>
              <a:t>        		:</a:t>
            </a:r>
            <a:endParaRPr sz="1300">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en" sz="1300">
                <a:latin typeface="Nanum Gothic"/>
                <a:ea typeface="Nanum Gothic"/>
                <a:cs typeface="Nanum Gothic"/>
                <a:sym typeface="Nanum Gothic"/>
              </a:rPr>
              <a:t>         	   case StoreProperty: ....</a:t>
            </a:r>
            <a:endParaRPr sz="1300">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en" sz="1300">
                <a:latin typeface="Nanum Gothic"/>
                <a:ea typeface="Nanum Gothic"/>
                <a:cs typeface="Nanum Gothic"/>
                <a:sym typeface="Nanum Gothic"/>
              </a:rPr>
              <a:t>                    :</a:t>
            </a:r>
            <a:endParaRPr sz="1300">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en" sz="1300">
                <a:latin typeface="Nanum Gothic"/>
                <a:ea typeface="Nanum Gothic"/>
                <a:cs typeface="Nanum Gothic"/>
                <a:sym typeface="Nanum Gothic"/>
              </a:rPr>
              <a:t>    	   case LoadProperty:  ....</a:t>
            </a:r>
            <a:endParaRPr sz="1300">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en" sz="1300">
                <a:latin typeface="Nanum Gothic"/>
                <a:ea typeface="Nanum Gothic"/>
                <a:cs typeface="Nanum Gothic"/>
                <a:sym typeface="Nanum Gothic"/>
              </a:rPr>
              <a:t>        		:</a:t>
            </a:r>
            <a:endParaRPr sz="1300">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en" sz="1300">
                <a:latin typeface="Nanum Gothic"/>
                <a:ea typeface="Nanum Gothic"/>
                <a:cs typeface="Nanum Gothic"/>
                <a:sym typeface="Nanum Gothic"/>
              </a:rPr>
              <a:t>      	}</a:t>
            </a:r>
            <a:endParaRPr sz="1300">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en" sz="1300">
                <a:latin typeface="Nanum Gothic"/>
                <a:ea typeface="Nanum Gothic"/>
                <a:cs typeface="Nanum Gothic"/>
                <a:sym typeface="Nanum Gothic"/>
              </a:rPr>
              <a:t>          </a:t>
            </a:r>
            <a:endParaRPr sz="1300">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en" sz="1300">
                <a:latin typeface="Nanum Gothic"/>
                <a:ea typeface="Nanum Gothic"/>
                <a:cs typeface="Nanum Gothic"/>
                <a:sym typeface="Nanum Gothic"/>
              </a:rPr>
              <a:t>          pc += 1;</a:t>
            </a:r>
            <a:endParaRPr sz="1300">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en" sz="1300">
                <a:latin typeface="Nanum Gothic"/>
                <a:ea typeface="Nanum Gothic"/>
                <a:cs typeface="Nanum Gothic"/>
                <a:sym typeface="Nanum Gothic"/>
              </a:rPr>
              <a:t>   }</a:t>
            </a:r>
            <a:endParaRPr sz="1300">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en" sz="1300">
                <a:latin typeface="Nanum Gothic"/>
                <a:ea typeface="Nanum Gothic"/>
                <a:cs typeface="Nanum Gothic"/>
                <a:sym typeface="Nanum Gothic"/>
              </a:rPr>
              <a:t>}</a:t>
            </a:r>
            <a:endParaRPr sz="1300">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t/>
            </a:r>
            <a:endParaRPr sz="1300">
              <a:latin typeface="Nanum Gothic"/>
              <a:ea typeface="Nanum Gothic"/>
              <a:cs typeface="Nanum Gothic"/>
              <a:sym typeface="Nanum Gothic"/>
            </a:endParaRPr>
          </a:p>
          <a:p>
            <a:pPr indent="0" lvl="0" marL="0" rtl="0" algn="l">
              <a:spcBef>
                <a:spcPts val="0"/>
              </a:spcBef>
              <a:spcAft>
                <a:spcPts val="0"/>
              </a:spcAft>
              <a:buNone/>
            </a:pPr>
            <a:r>
              <a:t/>
            </a:r>
            <a:endParaRPr sz="1100">
              <a:latin typeface="Nanum Gothic"/>
              <a:ea typeface="Nanum Gothic"/>
              <a:cs typeface="Nanum Gothic"/>
              <a:sym typeface="Nanum Gothic"/>
            </a:endParaRPr>
          </a:p>
        </p:txBody>
      </p:sp>
      <p:sp>
        <p:nvSpPr>
          <p:cNvPr id="106" name="Google Shape;106;p18"/>
          <p:cNvSpPr/>
          <p:nvPr/>
        </p:nvSpPr>
        <p:spPr>
          <a:xfrm>
            <a:off x="3045325" y="1832050"/>
            <a:ext cx="1332600" cy="35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Add a, b</a:t>
            </a:r>
            <a:endParaRPr>
              <a:latin typeface="Nanum Gothic"/>
              <a:ea typeface="Nanum Gothic"/>
              <a:cs typeface="Nanum Gothic"/>
              <a:sym typeface="Nanum Gothic"/>
            </a:endParaRPr>
          </a:p>
        </p:txBody>
      </p:sp>
      <p:sp>
        <p:nvSpPr>
          <p:cNvPr id="107" name="Google Shape;107;p18"/>
          <p:cNvSpPr/>
          <p:nvPr/>
        </p:nvSpPr>
        <p:spPr>
          <a:xfrm>
            <a:off x="3045325" y="2188750"/>
            <a:ext cx="1332600" cy="35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Bytecode2</a:t>
            </a:r>
            <a:endParaRPr>
              <a:latin typeface="Nanum Gothic"/>
              <a:ea typeface="Nanum Gothic"/>
              <a:cs typeface="Nanum Gothic"/>
              <a:sym typeface="Nanum Gothic"/>
            </a:endParaRPr>
          </a:p>
        </p:txBody>
      </p:sp>
      <p:sp>
        <p:nvSpPr>
          <p:cNvPr id="108" name="Google Shape;108;p18"/>
          <p:cNvSpPr/>
          <p:nvPr/>
        </p:nvSpPr>
        <p:spPr>
          <a:xfrm>
            <a:off x="3045325" y="2536263"/>
            <a:ext cx="1332600" cy="35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Bytecode3</a:t>
            </a:r>
            <a:endParaRPr>
              <a:latin typeface="Nanum Gothic"/>
              <a:ea typeface="Nanum Gothic"/>
              <a:cs typeface="Nanum Gothic"/>
              <a:sym typeface="Nanum Gothic"/>
            </a:endParaRPr>
          </a:p>
        </p:txBody>
      </p:sp>
      <p:sp>
        <p:nvSpPr>
          <p:cNvPr id="109" name="Google Shape;109;p18"/>
          <p:cNvSpPr/>
          <p:nvPr/>
        </p:nvSpPr>
        <p:spPr>
          <a:xfrm>
            <a:off x="3045325" y="2892963"/>
            <a:ext cx="1332600" cy="35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Bytecode4</a:t>
            </a:r>
            <a:endParaRPr>
              <a:latin typeface="Nanum Gothic"/>
              <a:ea typeface="Nanum Gothic"/>
              <a:cs typeface="Nanum Gothic"/>
              <a:sym typeface="Nanum Gothic"/>
            </a:endParaRPr>
          </a:p>
        </p:txBody>
      </p:sp>
      <p:sp>
        <p:nvSpPr>
          <p:cNvPr id="110" name="Google Shape;110;p18"/>
          <p:cNvSpPr txBox="1"/>
          <p:nvPr/>
        </p:nvSpPr>
        <p:spPr>
          <a:xfrm>
            <a:off x="2763625" y="1347350"/>
            <a:ext cx="1896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Nanum Gothic"/>
                <a:ea typeface="Nanum Gothic"/>
                <a:cs typeface="Nanum Gothic"/>
                <a:sym typeface="Nanum Gothic"/>
              </a:rPr>
              <a:t>Bytecode Array</a:t>
            </a:r>
            <a:endParaRPr sz="1800">
              <a:solidFill>
                <a:schemeClr val="dk1"/>
              </a:solidFill>
              <a:latin typeface="Nanum Gothic"/>
              <a:ea typeface="Nanum Gothic"/>
              <a:cs typeface="Nanum Gothic"/>
              <a:sym typeface="Nanum Gothic"/>
            </a:endParaRPr>
          </a:p>
        </p:txBody>
      </p:sp>
      <p:sp>
        <p:nvSpPr>
          <p:cNvPr id="111" name="Google Shape;111;p18"/>
          <p:cNvSpPr/>
          <p:nvPr/>
        </p:nvSpPr>
        <p:spPr>
          <a:xfrm>
            <a:off x="5526300" y="1681100"/>
            <a:ext cx="400800" cy="356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cxnSp>
        <p:nvCxnSpPr>
          <p:cNvPr id="112" name="Google Shape;112;p18"/>
          <p:cNvCxnSpPr>
            <a:stCxn id="111" idx="1"/>
            <a:endCxn id="106" idx="3"/>
          </p:cNvCxnSpPr>
          <p:nvPr/>
        </p:nvCxnSpPr>
        <p:spPr>
          <a:xfrm flipH="1">
            <a:off x="4377900" y="1859450"/>
            <a:ext cx="1148400" cy="150900"/>
          </a:xfrm>
          <a:prstGeom prst="straightConnector1">
            <a:avLst/>
          </a:prstGeom>
          <a:noFill/>
          <a:ln cap="flat" cmpd="sng" w="9525">
            <a:solidFill>
              <a:srgbClr val="FF0000"/>
            </a:solidFill>
            <a:prstDash val="solid"/>
            <a:round/>
            <a:headEnd len="med" w="med" type="none"/>
            <a:tailEnd len="med" w="med" type="triangle"/>
          </a:ln>
        </p:spPr>
      </p:cxnSp>
      <p:sp>
        <p:nvSpPr>
          <p:cNvPr id="113" name="Google Shape;113;p18"/>
          <p:cNvSpPr txBox="1"/>
          <p:nvPr>
            <p:ph idx="1" type="body"/>
          </p:nvPr>
        </p:nvSpPr>
        <p:spPr>
          <a:xfrm>
            <a:off x="330875" y="2331975"/>
            <a:ext cx="3546000" cy="561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Fetch Bytecode</a:t>
            </a:r>
            <a:endParaRPr sz="1600"/>
          </a:p>
        </p:txBody>
      </p:sp>
      <p:sp>
        <p:nvSpPr>
          <p:cNvPr id="114" name="Google Shape;114;p18"/>
          <p:cNvSpPr txBox="1"/>
          <p:nvPr>
            <p:ph idx="1" type="body"/>
          </p:nvPr>
        </p:nvSpPr>
        <p:spPr>
          <a:xfrm>
            <a:off x="330875" y="2925150"/>
            <a:ext cx="3546000" cy="561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Resolve handler</a:t>
            </a:r>
            <a:endParaRPr sz="1600"/>
          </a:p>
        </p:txBody>
      </p:sp>
      <p:sp>
        <p:nvSpPr>
          <p:cNvPr id="115" name="Google Shape;115;p18"/>
          <p:cNvSpPr txBox="1"/>
          <p:nvPr>
            <p:ph idx="1" type="body"/>
          </p:nvPr>
        </p:nvSpPr>
        <p:spPr>
          <a:xfrm>
            <a:off x="330875" y="3476450"/>
            <a:ext cx="2053200" cy="561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Update PC</a:t>
            </a:r>
            <a:endParaRPr sz="1600"/>
          </a:p>
        </p:txBody>
      </p:sp>
      <p:sp>
        <p:nvSpPr>
          <p:cNvPr id="116" name="Google Shape;116;p18"/>
          <p:cNvSpPr/>
          <p:nvPr/>
        </p:nvSpPr>
        <p:spPr>
          <a:xfrm>
            <a:off x="5850900" y="5224575"/>
            <a:ext cx="769200" cy="356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117" name="Google Shape;117;p18"/>
          <p:cNvSpPr/>
          <p:nvPr/>
        </p:nvSpPr>
        <p:spPr>
          <a:xfrm>
            <a:off x="5754100" y="2375925"/>
            <a:ext cx="2166600" cy="2761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1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12"/>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1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72"/>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Bug 2 - NaN Bug</a:t>
            </a:r>
            <a:endParaRPr/>
          </a:p>
        </p:txBody>
      </p:sp>
      <p:sp>
        <p:nvSpPr>
          <p:cNvPr id="779" name="Google Shape;779;p72"/>
          <p:cNvSpPr/>
          <p:nvPr/>
        </p:nvSpPr>
        <p:spPr>
          <a:xfrm>
            <a:off x="1735300" y="2036275"/>
            <a:ext cx="691500" cy="4929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780" name="Google Shape;780;p72"/>
          <p:cNvSpPr txBox="1"/>
          <p:nvPr/>
        </p:nvSpPr>
        <p:spPr>
          <a:xfrm>
            <a:off x="1118250" y="2005425"/>
            <a:ext cx="6907500" cy="1328100"/>
          </a:xfrm>
          <a:prstGeom prst="rect">
            <a:avLst/>
          </a:prstGeom>
          <a:solidFill>
            <a:srgbClr val="1E1E1E"/>
          </a:soli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2000">
                <a:solidFill>
                  <a:srgbClr val="B4B4B4"/>
                </a:solidFill>
                <a:highlight>
                  <a:srgbClr val="1E1E1E"/>
                </a:highlight>
                <a:latin typeface="Courier New"/>
                <a:ea typeface="Courier New"/>
                <a:cs typeface="Courier New"/>
                <a:sym typeface="Courier New"/>
              </a:rPr>
              <a:t>let array = new Float64Array(10);</a:t>
            </a:r>
            <a:endParaRPr sz="2000">
              <a:solidFill>
                <a:srgbClr val="B4B4B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2000">
              <a:solidFill>
                <a:srgbClr val="B4B4B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2000">
                <a:solidFill>
                  <a:srgbClr val="B4B4B4"/>
                </a:solidFill>
                <a:highlight>
                  <a:srgbClr val="1E1E1E"/>
                </a:highlight>
                <a:latin typeface="Courier New"/>
                <a:ea typeface="Courier New"/>
                <a:cs typeface="Courier New"/>
                <a:sym typeface="Courier New"/>
              </a:rPr>
              <a:t>let val = array[ 0 ] ;</a:t>
            </a:r>
            <a:endParaRPr sz="2000">
              <a:solidFill>
                <a:srgbClr val="B4B4B4"/>
              </a:solidFill>
              <a:highlight>
                <a:srgbClr val="1E1E1E"/>
              </a:highlight>
              <a:latin typeface="Courier New"/>
              <a:ea typeface="Courier New"/>
              <a:cs typeface="Courier New"/>
              <a:sym typeface="Courier New"/>
            </a:endParaRPr>
          </a:p>
        </p:txBody>
      </p:sp>
      <p:sp>
        <p:nvSpPr>
          <p:cNvPr id="781" name="Google Shape;781;p72"/>
          <p:cNvSpPr/>
          <p:nvPr/>
        </p:nvSpPr>
        <p:spPr>
          <a:xfrm>
            <a:off x="5957500" y="4051900"/>
            <a:ext cx="1885800" cy="796200"/>
          </a:xfrm>
          <a:prstGeom prst="ellipse">
            <a:avLst/>
          </a:prstGeom>
          <a:solidFill>
            <a:schemeClr val="accent6"/>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GetByVal</a:t>
            </a:r>
            <a:endParaRPr>
              <a:latin typeface="Nanum Gothic"/>
              <a:ea typeface="Nanum Gothic"/>
              <a:cs typeface="Nanum Gothic"/>
              <a:sym typeface="Nanum Gothic"/>
            </a:endParaRPr>
          </a:p>
        </p:txBody>
      </p:sp>
      <p:sp>
        <p:nvSpPr>
          <p:cNvPr id="782" name="Google Shape;782;p72"/>
          <p:cNvSpPr/>
          <p:nvPr/>
        </p:nvSpPr>
        <p:spPr>
          <a:xfrm>
            <a:off x="3506475" y="2825400"/>
            <a:ext cx="770100" cy="6036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cxnSp>
        <p:nvCxnSpPr>
          <p:cNvPr id="783" name="Google Shape;783;p72"/>
          <p:cNvCxnSpPr>
            <a:stCxn id="781" idx="1"/>
          </p:cNvCxnSpPr>
          <p:nvPr/>
        </p:nvCxnSpPr>
        <p:spPr>
          <a:xfrm rot="10800000">
            <a:off x="4254569" y="3406201"/>
            <a:ext cx="1979100" cy="762300"/>
          </a:xfrm>
          <a:prstGeom prst="straightConnector1">
            <a:avLst/>
          </a:prstGeom>
          <a:noFill/>
          <a:ln cap="flat" cmpd="sng" w="38100">
            <a:solidFill>
              <a:srgbClr val="FF0000"/>
            </a:solidFill>
            <a:prstDash val="solid"/>
            <a:round/>
            <a:headEnd len="med" w="med" type="none"/>
            <a:tailEnd len="med" w="med" type="triangle"/>
          </a:ln>
        </p:spPr>
      </p:cxnSp>
      <p:sp>
        <p:nvSpPr>
          <p:cNvPr id="784" name="Google Shape;784;p72"/>
          <p:cNvSpPr/>
          <p:nvPr/>
        </p:nvSpPr>
        <p:spPr>
          <a:xfrm>
            <a:off x="2634100" y="2629650"/>
            <a:ext cx="2009700" cy="10572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785" name="Google Shape;785;p72"/>
          <p:cNvSpPr/>
          <p:nvPr/>
        </p:nvSpPr>
        <p:spPr>
          <a:xfrm>
            <a:off x="717250" y="5278900"/>
            <a:ext cx="2727600" cy="985200"/>
          </a:xfrm>
          <a:prstGeom prst="ellipse">
            <a:avLst/>
          </a:prstGeom>
          <a:solidFill>
            <a:schemeClr val="accent6"/>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GetByVal on a Float Typed Array</a:t>
            </a:r>
            <a:endParaRPr>
              <a:latin typeface="Nanum Gothic"/>
              <a:ea typeface="Nanum Gothic"/>
              <a:cs typeface="Nanum Gothic"/>
              <a:sym typeface="Nanum Gothic"/>
            </a:endParaRPr>
          </a:p>
        </p:txBody>
      </p:sp>
      <p:cxnSp>
        <p:nvCxnSpPr>
          <p:cNvPr id="786" name="Google Shape;786;p72"/>
          <p:cNvCxnSpPr>
            <a:stCxn id="785" idx="0"/>
            <a:endCxn id="784" idx="2"/>
          </p:cNvCxnSpPr>
          <p:nvPr/>
        </p:nvCxnSpPr>
        <p:spPr>
          <a:xfrm flipH="1" rot="10800000">
            <a:off x="2081050" y="3686800"/>
            <a:ext cx="1557900" cy="15921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73"/>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Bug 2 - NaN Bug</a:t>
            </a:r>
            <a:endParaRPr/>
          </a:p>
        </p:txBody>
      </p:sp>
      <p:sp>
        <p:nvSpPr>
          <p:cNvPr id="792" name="Google Shape;792;p73"/>
          <p:cNvSpPr txBox="1"/>
          <p:nvPr/>
        </p:nvSpPr>
        <p:spPr>
          <a:xfrm>
            <a:off x="1118250" y="2005425"/>
            <a:ext cx="6907500" cy="4075200"/>
          </a:xfrm>
          <a:prstGeom prst="rect">
            <a:avLst/>
          </a:prstGeom>
          <a:solidFill>
            <a:srgbClr val="1E1E1E"/>
          </a:soli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569CD6"/>
                </a:solidFill>
                <a:highlight>
                  <a:srgbClr val="1E1E1E"/>
                </a:highlight>
                <a:latin typeface="Courier New"/>
                <a:ea typeface="Courier New"/>
                <a:cs typeface="Courier New"/>
                <a:sym typeface="Courier New"/>
              </a:rPr>
              <a:t>void</a:t>
            </a:r>
            <a:r>
              <a:rPr lang="en" sz="1050">
                <a:solidFill>
                  <a:srgbClr val="DADADA"/>
                </a:solidFill>
                <a:highlight>
                  <a:srgbClr val="1E1E1E"/>
                </a:highlight>
                <a:latin typeface="Courier New"/>
                <a:ea typeface="Courier New"/>
                <a:cs typeface="Courier New"/>
                <a:sym typeface="Courier New"/>
              </a:rPr>
              <a:t> </a:t>
            </a:r>
            <a:r>
              <a:rPr lang="en" sz="1050">
                <a:solidFill>
                  <a:srgbClr val="C8C8C8"/>
                </a:solidFill>
                <a:highlight>
                  <a:srgbClr val="1E1E1E"/>
                </a:highlight>
                <a:latin typeface="Courier New"/>
                <a:ea typeface="Courier New"/>
                <a:cs typeface="Courier New"/>
                <a:sym typeface="Courier New"/>
              </a:rPr>
              <a:t>SpeculativeJIT</a:t>
            </a:r>
            <a:r>
              <a:rPr lang="en" sz="1050">
                <a:solidFill>
                  <a:srgbClr val="B4B4B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compileGetByValOnFloatTypedArray</a:t>
            </a:r>
            <a:r>
              <a:rPr lang="en" sz="1050">
                <a:solidFill>
                  <a:srgbClr val="B4B4B4"/>
                </a:solidFill>
                <a:highlight>
                  <a:srgbClr val="1E1E1E"/>
                </a:highlight>
                <a:latin typeface="Courier New"/>
                <a:ea typeface="Courier New"/>
                <a:cs typeface="Courier New"/>
                <a:sym typeface="Courier New"/>
              </a:rPr>
              <a:t>(</a:t>
            </a:r>
            <a:r>
              <a:rPr lang="en" sz="1050">
                <a:solidFill>
                  <a:srgbClr val="4EC9B0"/>
                </a:solidFill>
                <a:highlight>
                  <a:srgbClr val="1E1E1E"/>
                </a:highlight>
                <a:latin typeface="Courier New"/>
                <a:ea typeface="Courier New"/>
                <a:cs typeface="Courier New"/>
                <a:sym typeface="Courier New"/>
              </a:rPr>
              <a:t>Node</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a:t>
            </a:r>
            <a:r>
              <a:rPr lang="en" sz="1050">
                <a:solidFill>
                  <a:srgbClr val="9A9A9A"/>
                </a:solidFill>
                <a:highlight>
                  <a:srgbClr val="1E1E1E"/>
                </a:highlight>
                <a:latin typeface="Courier New"/>
                <a:ea typeface="Courier New"/>
                <a:cs typeface="Courier New"/>
                <a:sym typeface="Courier New"/>
              </a:rPr>
              <a:t>node</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a:t>
            </a:r>
            <a:r>
              <a:rPr lang="en" sz="1050">
                <a:solidFill>
                  <a:srgbClr val="4EC9B0"/>
                </a:solidFill>
                <a:highlight>
                  <a:srgbClr val="1E1E1E"/>
                </a:highlight>
                <a:latin typeface="Courier New"/>
                <a:ea typeface="Courier New"/>
                <a:cs typeface="Courier New"/>
                <a:sym typeface="Courier New"/>
              </a:rPr>
              <a:t>TypedArrayType</a:t>
            </a:r>
            <a:r>
              <a:rPr lang="en" sz="1050">
                <a:solidFill>
                  <a:srgbClr val="DADADA"/>
                </a:solidFill>
                <a:highlight>
                  <a:srgbClr val="1E1E1E"/>
                </a:highlight>
                <a:latin typeface="Courier New"/>
                <a:ea typeface="Courier New"/>
                <a:cs typeface="Courier New"/>
                <a:sym typeface="Courier New"/>
              </a:rPr>
              <a:t> </a:t>
            </a:r>
            <a:r>
              <a:rPr lang="en" sz="1050">
                <a:solidFill>
                  <a:srgbClr val="9A9A9A"/>
                </a:solidFill>
                <a:highlight>
                  <a:srgbClr val="1E1E1E"/>
                </a:highlight>
                <a:latin typeface="Courier New"/>
                <a:ea typeface="Courier New"/>
                <a:cs typeface="Courier New"/>
                <a:sym typeface="Courier New"/>
              </a:rPr>
              <a:t>type</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a:t>
            </a:r>
            <a:r>
              <a:rPr lang="en" sz="1050">
                <a:solidFill>
                  <a:srgbClr val="569CD6"/>
                </a:solidFill>
                <a:highlight>
                  <a:srgbClr val="1E1E1E"/>
                </a:highlight>
                <a:latin typeface="Courier New"/>
                <a:ea typeface="Courier New"/>
                <a:cs typeface="Courier New"/>
                <a:sym typeface="Courier New"/>
              </a:rPr>
              <a:t>const</a:t>
            </a:r>
            <a:r>
              <a:rPr lang="en" sz="1050">
                <a:solidFill>
                  <a:srgbClr val="DADADA"/>
                </a:solidFill>
                <a:highlight>
                  <a:srgbClr val="1E1E1E"/>
                </a:highlight>
                <a:latin typeface="Courier New"/>
                <a:ea typeface="Courier New"/>
                <a:cs typeface="Courier New"/>
                <a:sym typeface="Courier New"/>
              </a:rPr>
              <a:t> </a:t>
            </a:r>
            <a:r>
              <a:rPr lang="en" sz="1050">
                <a:solidFill>
                  <a:srgbClr val="4EC9B0"/>
                </a:solidFill>
                <a:highlight>
                  <a:srgbClr val="1E1E1E"/>
                </a:highlight>
                <a:latin typeface="Courier New"/>
                <a:ea typeface="Courier New"/>
                <a:cs typeface="Courier New"/>
                <a:sym typeface="Courier New"/>
              </a:rPr>
              <a:t>ScopedLambda</a:t>
            </a:r>
            <a:r>
              <a:rPr lang="en" sz="1050">
                <a:solidFill>
                  <a:srgbClr val="B4B4B4"/>
                </a:solidFill>
                <a:highlight>
                  <a:srgbClr val="1E1E1E"/>
                </a:highlight>
                <a:latin typeface="Courier New"/>
                <a:ea typeface="Courier New"/>
                <a:cs typeface="Courier New"/>
                <a:sym typeface="Courier New"/>
              </a:rPr>
              <a:t>&lt;</a:t>
            </a:r>
            <a:r>
              <a:rPr lang="en" sz="1050">
                <a:solidFill>
                  <a:srgbClr val="C8C8C8"/>
                </a:solidFill>
                <a:highlight>
                  <a:srgbClr val="1E1E1E"/>
                </a:highlight>
                <a:latin typeface="Courier New"/>
                <a:ea typeface="Courier New"/>
                <a:cs typeface="Courier New"/>
                <a:sym typeface="Courier New"/>
              </a:rPr>
              <a:t>std</a:t>
            </a:r>
            <a:r>
              <a:rPr lang="en" sz="1050">
                <a:solidFill>
                  <a:srgbClr val="B4B4B4"/>
                </a:solidFill>
                <a:highlight>
                  <a:srgbClr val="1E1E1E"/>
                </a:highlight>
                <a:latin typeface="Courier New"/>
                <a:ea typeface="Courier New"/>
                <a:cs typeface="Courier New"/>
                <a:sym typeface="Courier New"/>
              </a:rPr>
              <a:t>::</a:t>
            </a:r>
            <a:r>
              <a:rPr lang="en" sz="1050">
                <a:solidFill>
                  <a:srgbClr val="4EC9B0"/>
                </a:solidFill>
                <a:highlight>
                  <a:srgbClr val="1E1E1E"/>
                </a:highlight>
                <a:latin typeface="Courier New"/>
                <a:ea typeface="Courier New"/>
                <a:cs typeface="Courier New"/>
                <a:sym typeface="Courier New"/>
              </a:rPr>
              <a:t>tuple</a:t>
            </a:r>
            <a:r>
              <a:rPr lang="en" sz="1050">
                <a:solidFill>
                  <a:srgbClr val="B4B4B4"/>
                </a:solidFill>
                <a:highlight>
                  <a:srgbClr val="1E1E1E"/>
                </a:highlight>
                <a:latin typeface="Courier New"/>
                <a:ea typeface="Courier New"/>
                <a:cs typeface="Courier New"/>
                <a:sym typeface="Courier New"/>
              </a:rPr>
              <a:t>&lt;</a:t>
            </a:r>
            <a:r>
              <a:rPr lang="en" sz="1050">
                <a:solidFill>
                  <a:srgbClr val="4EC9B0"/>
                </a:solidFill>
                <a:highlight>
                  <a:srgbClr val="1E1E1E"/>
                </a:highlight>
                <a:latin typeface="Courier New"/>
                <a:ea typeface="Courier New"/>
                <a:cs typeface="Courier New"/>
                <a:sym typeface="Courier New"/>
              </a:rPr>
              <a:t>JSValueRegs</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a:t>
            </a:r>
            <a:r>
              <a:rPr lang="en" sz="1050">
                <a:solidFill>
                  <a:srgbClr val="4EC9B0"/>
                </a:solidFill>
                <a:highlight>
                  <a:srgbClr val="1E1E1E"/>
                </a:highlight>
                <a:latin typeface="Courier New"/>
                <a:ea typeface="Courier New"/>
                <a:cs typeface="Courier New"/>
                <a:sym typeface="Courier New"/>
              </a:rPr>
              <a:t>DataFormat</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a:t>
            </a:r>
            <a:r>
              <a:rPr lang="en" sz="1050">
                <a:solidFill>
                  <a:srgbClr val="4EC9B0"/>
                </a:solidFill>
                <a:highlight>
                  <a:srgbClr val="1E1E1E"/>
                </a:highlight>
                <a:latin typeface="Courier New"/>
                <a:ea typeface="Courier New"/>
                <a:cs typeface="Courier New"/>
                <a:sym typeface="Courier New"/>
              </a:rPr>
              <a:t>CanUseFlush</a:t>
            </a:r>
            <a:r>
              <a:rPr lang="en" sz="1050">
                <a:solidFill>
                  <a:srgbClr val="B4B4B4"/>
                </a:solidFill>
                <a:highlight>
                  <a:srgbClr val="1E1E1E"/>
                </a:highlight>
                <a:latin typeface="Courier New"/>
                <a:ea typeface="Courier New"/>
                <a:cs typeface="Courier New"/>
                <a:sym typeface="Courier New"/>
              </a:rPr>
              <a:t>&gt;</a:t>
            </a:r>
            <a:r>
              <a:rPr lang="en" sz="1050">
                <a:solidFill>
                  <a:srgbClr val="DADADA"/>
                </a:solidFill>
                <a:highlight>
                  <a:srgbClr val="1E1E1E"/>
                </a:highlight>
                <a:latin typeface="Courier New"/>
                <a:ea typeface="Courier New"/>
                <a:cs typeface="Courier New"/>
                <a:sym typeface="Courier New"/>
              </a:rPr>
              <a:t>(</a:t>
            </a:r>
            <a:r>
              <a:rPr lang="en" sz="1050">
                <a:solidFill>
                  <a:srgbClr val="4EC9B0"/>
                </a:solidFill>
                <a:highlight>
                  <a:srgbClr val="1E1E1E"/>
                </a:highlight>
                <a:latin typeface="Courier New"/>
                <a:ea typeface="Courier New"/>
                <a:cs typeface="Courier New"/>
                <a:sym typeface="Courier New"/>
              </a:rPr>
              <a:t>DataFormat</a:t>
            </a:r>
            <a:r>
              <a:rPr lang="en" sz="1050">
                <a:solidFill>
                  <a:srgbClr val="DADADA"/>
                </a:solidFill>
                <a:highlight>
                  <a:srgbClr val="1E1E1E"/>
                </a:highlight>
                <a:latin typeface="Courier New"/>
                <a:ea typeface="Courier New"/>
                <a:cs typeface="Courier New"/>
                <a:sym typeface="Courier New"/>
              </a:rPr>
              <a:t> </a:t>
            </a:r>
            <a:r>
              <a:rPr lang="en" sz="1050">
                <a:solidFill>
                  <a:srgbClr val="4EC9B0"/>
                </a:solidFill>
                <a:highlight>
                  <a:srgbClr val="1E1E1E"/>
                </a:highlight>
                <a:latin typeface="Courier New"/>
                <a:ea typeface="Courier New"/>
                <a:cs typeface="Courier New"/>
                <a:sym typeface="Courier New"/>
              </a:rPr>
              <a:t>preferredFormat</a:t>
            </a:r>
            <a:r>
              <a:rPr lang="en" sz="1050">
                <a:solidFill>
                  <a:srgbClr val="DADADA"/>
                </a:solidFill>
                <a:highlight>
                  <a:srgbClr val="1E1E1E"/>
                </a:highlight>
                <a:latin typeface="Courier New"/>
                <a:ea typeface="Courier New"/>
                <a:cs typeface="Courier New"/>
                <a:sym typeface="Courier New"/>
              </a:rPr>
              <a:t>)</a:t>
            </a:r>
            <a:r>
              <a:rPr lang="en" sz="1050">
                <a:solidFill>
                  <a:srgbClr val="B4B4B4"/>
                </a:solidFill>
                <a:highlight>
                  <a:srgbClr val="1E1E1E"/>
                </a:highlight>
                <a:latin typeface="Courier New"/>
                <a:ea typeface="Courier New"/>
                <a:cs typeface="Courier New"/>
                <a:sym typeface="Courier New"/>
              </a:rPr>
              <a:t>&gt;&amp;</a:t>
            </a:r>
            <a:r>
              <a:rPr lang="en" sz="1050">
                <a:solidFill>
                  <a:srgbClr val="DADADA"/>
                </a:solidFill>
                <a:highlight>
                  <a:srgbClr val="1E1E1E"/>
                </a:highlight>
                <a:latin typeface="Courier New"/>
                <a:ea typeface="Courier New"/>
                <a:cs typeface="Courier New"/>
                <a:sym typeface="Courier New"/>
              </a:rPr>
              <a:t> </a:t>
            </a:r>
            <a:r>
              <a:rPr lang="en" sz="1050">
                <a:solidFill>
                  <a:srgbClr val="9A9A9A"/>
                </a:solidFill>
                <a:highlight>
                  <a:srgbClr val="1E1E1E"/>
                </a:highlight>
                <a:latin typeface="Courier New"/>
                <a:ea typeface="Courier New"/>
                <a:cs typeface="Courier New"/>
                <a:sym typeface="Courier New"/>
              </a:rPr>
              <a:t>prefix</a:t>
            </a:r>
            <a:r>
              <a:rPr lang="en" sz="1050">
                <a:solidFill>
                  <a:srgbClr val="B4B4B4"/>
                </a:solidFill>
                <a:highlight>
                  <a:srgbClr val="1E1E1E"/>
                </a:highlight>
                <a:latin typeface="Courier New"/>
                <a:ea typeface="Courier New"/>
                <a:cs typeface="Courier New"/>
                <a:sym typeface="Courier New"/>
              </a:rPr>
              <a:t>)</a:t>
            </a:r>
            <a:endParaRPr sz="1050">
              <a:solidFill>
                <a:srgbClr val="B4B4B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B4B4B4"/>
                </a:solidFill>
                <a:highlight>
                  <a:srgbClr val="1E1E1E"/>
                </a:highlight>
                <a:latin typeface="Courier New"/>
                <a:ea typeface="Courier New"/>
                <a:cs typeface="Courier New"/>
                <a:sym typeface="Courier New"/>
              </a:rPr>
              <a:t>{</a:t>
            </a:r>
            <a:endParaRPr sz="1050">
              <a:solidFill>
                <a:srgbClr val="B4B4B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ADADA"/>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57A64A"/>
                </a:solidFill>
                <a:highlight>
                  <a:srgbClr val="1E1E1E"/>
                </a:highlight>
                <a:latin typeface="Courier New"/>
                <a:ea typeface="Courier New"/>
                <a:cs typeface="Courier New"/>
                <a:sym typeface="Courier New"/>
              </a:rPr>
              <a:t>// [TRUNCATED]</a:t>
            </a:r>
            <a:endParaRPr sz="1050">
              <a:solidFill>
                <a:srgbClr val="57A64A"/>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8A0DF"/>
                </a:solidFill>
                <a:highlight>
                  <a:srgbClr val="1E1E1E"/>
                </a:highlight>
                <a:latin typeface="Courier New"/>
                <a:ea typeface="Courier New"/>
                <a:cs typeface="Courier New"/>
                <a:sym typeface="Courier New"/>
              </a:rPr>
              <a:t>  switch</a:t>
            </a:r>
            <a:r>
              <a:rPr lang="en" sz="1050">
                <a:solidFill>
                  <a:srgbClr val="DADADA"/>
                </a:solidFill>
                <a:highlight>
                  <a:srgbClr val="1E1E1E"/>
                </a:highlight>
                <a:latin typeface="Courier New"/>
                <a:ea typeface="Courier New"/>
                <a:cs typeface="Courier New"/>
                <a:sym typeface="Courier New"/>
              </a:rPr>
              <a:t> </a:t>
            </a:r>
            <a:r>
              <a:rPr lang="en" sz="1050">
                <a:solidFill>
                  <a:srgbClr val="B4B4B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elementSize</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type</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a:t>
            </a:r>
            <a:r>
              <a:rPr lang="en" sz="1050">
                <a:solidFill>
                  <a:srgbClr val="B4B4B4"/>
                </a:solidFill>
                <a:highlight>
                  <a:srgbClr val="1E1E1E"/>
                </a:highlight>
                <a:latin typeface="Courier New"/>
                <a:ea typeface="Courier New"/>
                <a:cs typeface="Courier New"/>
                <a:sym typeface="Courier New"/>
              </a:rPr>
              <a:t>{</a:t>
            </a:r>
            <a:endParaRPr sz="1050">
              <a:solidFill>
                <a:srgbClr val="DADADA"/>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57A64A"/>
                </a:solidFill>
                <a:highlight>
                  <a:srgbClr val="1E1E1E"/>
                </a:highlight>
                <a:latin typeface="Courier New"/>
                <a:ea typeface="Courier New"/>
                <a:cs typeface="Courier New"/>
                <a:sym typeface="Courier New"/>
              </a:rPr>
              <a:t>// [TRUNCATED]</a:t>
            </a:r>
            <a:endParaRPr sz="1050">
              <a:solidFill>
                <a:srgbClr val="DADADA"/>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8A0DF"/>
                </a:solidFill>
                <a:highlight>
                  <a:srgbClr val="1E1E1E"/>
                </a:highlight>
                <a:latin typeface="Courier New"/>
                <a:ea typeface="Courier New"/>
                <a:cs typeface="Courier New"/>
                <a:sym typeface="Courier New"/>
              </a:rPr>
              <a:t>  case</a:t>
            </a:r>
            <a:r>
              <a:rPr lang="en" sz="1050">
                <a:solidFill>
                  <a:srgbClr val="DADADA"/>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8</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a:t>
            </a:r>
            <a:r>
              <a:rPr lang="en" sz="1050">
                <a:solidFill>
                  <a:srgbClr val="B4B4B4"/>
                </a:solidFill>
                <a:highlight>
                  <a:srgbClr val="1E1E1E"/>
                </a:highlight>
                <a:latin typeface="Courier New"/>
                <a:ea typeface="Courier New"/>
                <a:cs typeface="Courier New"/>
                <a:sym typeface="Courier New"/>
              </a:rPr>
              <a:t>{</a:t>
            </a:r>
            <a:endParaRPr sz="1050">
              <a:solidFill>
                <a:srgbClr val="B4B4B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9CDCFE"/>
                </a:solidFill>
                <a:highlight>
                  <a:srgbClr val="1E1E1E"/>
                </a:highlight>
                <a:latin typeface="Courier New"/>
                <a:ea typeface="Courier New"/>
                <a:cs typeface="Courier New"/>
                <a:sym typeface="Courier New"/>
              </a:rPr>
              <a:t>    m_jit</a:t>
            </a:r>
            <a:r>
              <a:rPr lang="en" sz="1050">
                <a:solidFill>
                  <a:srgbClr val="B4B4B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loadDouble</a:t>
            </a:r>
            <a:r>
              <a:rPr lang="en" sz="1050">
                <a:solidFill>
                  <a:srgbClr val="B4B4B4"/>
                </a:solidFill>
                <a:highlight>
                  <a:srgbClr val="1E1E1E"/>
                </a:highlight>
                <a:latin typeface="Courier New"/>
                <a:ea typeface="Courier New"/>
                <a:cs typeface="Courier New"/>
                <a:sym typeface="Courier New"/>
              </a:rPr>
              <a:t>(</a:t>
            </a:r>
            <a:r>
              <a:rPr lang="en" sz="1050">
                <a:solidFill>
                  <a:srgbClr val="C8C8C8"/>
                </a:solidFill>
                <a:highlight>
                  <a:srgbClr val="1E1E1E"/>
                </a:highlight>
                <a:latin typeface="Courier New"/>
                <a:ea typeface="Courier New"/>
                <a:cs typeface="Courier New"/>
                <a:sym typeface="Courier New"/>
              </a:rPr>
              <a:t>MacroAssembler</a:t>
            </a:r>
            <a:r>
              <a:rPr lang="en" sz="1050">
                <a:solidFill>
                  <a:srgbClr val="B4B4B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BaseIndex</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storageReg</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propertyReg</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a:t>
            </a:r>
            <a:r>
              <a:rPr lang="en" sz="1050">
                <a:solidFill>
                  <a:srgbClr val="C8C8C8"/>
                </a:solidFill>
                <a:highlight>
                  <a:srgbClr val="1E1E1E"/>
                </a:highlight>
                <a:latin typeface="Courier New"/>
                <a:ea typeface="Courier New"/>
                <a:cs typeface="Courier New"/>
                <a:sym typeface="Courier New"/>
              </a:rPr>
              <a:t>MacroAssembler</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TimesEight</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resultReg</a:t>
            </a:r>
            <a:r>
              <a:rPr lang="en" sz="1050">
                <a:solidFill>
                  <a:srgbClr val="B4B4B4"/>
                </a:solidFill>
                <a:highlight>
                  <a:srgbClr val="1E1E1E"/>
                </a:highlight>
                <a:latin typeface="Courier New"/>
                <a:ea typeface="Courier New"/>
                <a:cs typeface="Courier New"/>
                <a:sym typeface="Courier New"/>
              </a:rPr>
              <a:t>);</a:t>
            </a:r>
            <a:endParaRPr sz="1050">
              <a:solidFill>
                <a:srgbClr val="B4B4B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8A0DF"/>
                </a:solidFill>
                <a:highlight>
                  <a:srgbClr val="1E1E1E"/>
                </a:highlight>
                <a:latin typeface="Courier New"/>
                <a:ea typeface="Courier New"/>
                <a:cs typeface="Courier New"/>
                <a:sym typeface="Courier New"/>
              </a:rPr>
              <a:t>    break</a:t>
            </a:r>
            <a:r>
              <a:rPr lang="en" sz="1050">
                <a:solidFill>
                  <a:srgbClr val="B4B4B4"/>
                </a:solidFill>
                <a:highlight>
                  <a:srgbClr val="1E1E1E"/>
                </a:highlight>
                <a:latin typeface="Courier New"/>
                <a:ea typeface="Courier New"/>
                <a:cs typeface="Courier New"/>
                <a:sym typeface="Courier New"/>
              </a:rPr>
              <a:t>;</a:t>
            </a:r>
            <a:endParaRPr sz="1050">
              <a:solidFill>
                <a:srgbClr val="B4B4B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B4B4B4"/>
                </a:solidFill>
                <a:highlight>
                  <a:srgbClr val="1E1E1E"/>
                </a:highlight>
                <a:latin typeface="Courier New"/>
                <a:ea typeface="Courier New"/>
                <a:cs typeface="Courier New"/>
                <a:sym typeface="Courier New"/>
              </a:rPr>
              <a:t>  }</a:t>
            </a:r>
            <a:endParaRPr sz="1050">
              <a:solidFill>
                <a:srgbClr val="B4B4B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8A0DF"/>
                </a:solidFill>
                <a:highlight>
                  <a:srgbClr val="1E1E1E"/>
                </a:highlight>
                <a:latin typeface="Courier New"/>
                <a:ea typeface="Courier New"/>
                <a:cs typeface="Courier New"/>
                <a:sym typeface="Courier New"/>
              </a:rPr>
              <a:t>  if</a:t>
            </a:r>
            <a:r>
              <a:rPr lang="en" sz="1050">
                <a:solidFill>
                  <a:srgbClr val="DADADA"/>
                </a:solidFill>
                <a:highlight>
                  <a:srgbClr val="1E1E1E"/>
                </a:highlight>
                <a:latin typeface="Courier New"/>
                <a:ea typeface="Courier New"/>
                <a:cs typeface="Courier New"/>
                <a:sym typeface="Courier New"/>
              </a:rPr>
              <a:t> </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format </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DataFormatJS</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a:t>
            </a:r>
            <a:r>
              <a:rPr lang="en" sz="1050">
                <a:solidFill>
                  <a:srgbClr val="B4B4B4"/>
                </a:solidFill>
                <a:highlight>
                  <a:srgbClr val="1E1E1E"/>
                </a:highlight>
                <a:latin typeface="Courier New"/>
                <a:ea typeface="Courier New"/>
                <a:cs typeface="Courier New"/>
                <a:sym typeface="Courier New"/>
              </a:rPr>
              <a:t>{</a:t>
            </a:r>
            <a:endParaRPr sz="1050">
              <a:solidFill>
                <a:srgbClr val="B4B4B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9CDCFE"/>
                </a:solidFill>
                <a:highlight>
                  <a:srgbClr val="1E1E1E"/>
                </a:highlight>
                <a:latin typeface="Courier New"/>
                <a:ea typeface="Courier New"/>
                <a:cs typeface="Courier New"/>
                <a:sym typeface="Courier New"/>
              </a:rPr>
              <a:t>    m_jit</a:t>
            </a:r>
            <a:r>
              <a:rPr lang="en" sz="1050">
                <a:solidFill>
                  <a:srgbClr val="B4B4B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boxDouble</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resultReg</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resultRegs</a:t>
            </a:r>
            <a:r>
              <a:rPr lang="en" sz="1050">
                <a:solidFill>
                  <a:srgbClr val="B4B4B4"/>
                </a:solidFill>
                <a:highlight>
                  <a:srgbClr val="1E1E1E"/>
                </a:highlight>
                <a:latin typeface="Courier New"/>
                <a:ea typeface="Courier New"/>
                <a:cs typeface="Courier New"/>
                <a:sym typeface="Courier New"/>
              </a:rPr>
              <a:t>);</a:t>
            </a:r>
            <a:endParaRPr sz="1050">
              <a:solidFill>
                <a:srgbClr val="B4B4B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CDCAA"/>
                </a:solidFill>
                <a:highlight>
                  <a:srgbClr val="1E1E1E"/>
                </a:highlight>
                <a:latin typeface="Courier New"/>
                <a:ea typeface="Courier New"/>
                <a:cs typeface="Courier New"/>
                <a:sym typeface="Courier New"/>
              </a:rPr>
              <a:t>    jsValueResult</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resultRegs</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node</a:t>
            </a:r>
            <a:r>
              <a:rPr lang="en" sz="1050">
                <a:solidFill>
                  <a:srgbClr val="B4B4B4"/>
                </a:solidFill>
                <a:highlight>
                  <a:srgbClr val="1E1E1E"/>
                </a:highlight>
                <a:latin typeface="Courier New"/>
                <a:ea typeface="Courier New"/>
                <a:cs typeface="Courier New"/>
                <a:sym typeface="Courier New"/>
              </a:rPr>
              <a:t>);</a:t>
            </a:r>
            <a:endParaRPr sz="1050">
              <a:solidFill>
                <a:srgbClr val="B4B4B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B4B4B4"/>
                </a:solidFill>
                <a:highlight>
                  <a:srgbClr val="1E1E1E"/>
                </a:highlight>
                <a:latin typeface="Courier New"/>
                <a:ea typeface="Courier New"/>
                <a:cs typeface="Courier New"/>
                <a:sym typeface="Courier New"/>
              </a:rPr>
              <a:t>  } else {</a:t>
            </a:r>
            <a:endParaRPr sz="1050">
              <a:solidFill>
                <a:srgbClr val="B4B4B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57A64A"/>
                </a:solidFill>
                <a:highlight>
                  <a:srgbClr val="1E1E1E"/>
                </a:highlight>
                <a:latin typeface="Courier New"/>
                <a:ea typeface="Courier New"/>
                <a:cs typeface="Courier New"/>
                <a:sym typeface="Courier New"/>
              </a:rPr>
              <a:t>// [TRUNCATED]</a:t>
            </a:r>
            <a:endParaRPr sz="1050">
              <a:solidFill>
                <a:srgbClr val="B4B4B4"/>
              </a:solidFill>
              <a:highlight>
                <a:srgbClr val="1E1E1E"/>
              </a:highlight>
              <a:latin typeface="Courier New"/>
              <a:ea typeface="Courier New"/>
              <a:cs typeface="Courier New"/>
              <a:sym typeface="Courier New"/>
            </a:endParaRPr>
          </a:p>
        </p:txBody>
      </p:sp>
      <p:sp>
        <p:nvSpPr>
          <p:cNvPr id="793" name="Google Shape;793;p73"/>
          <p:cNvSpPr txBox="1"/>
          <p:nvPr/>
        </p:nvSpPr>
        <p:spPr>
          <a:xfrm>
            <a:off x="656225" y="1034425"/>
            <a:ext cx="7679100" cy="1290300"/>
          </a:xfrm>
          <a:prstGeom prst="rect">
            <a:avLst/>
          </a:prstGeom>
          <a:noFill/>
          <a:ln>
            <a:noFill/>
          </a:ln>
        </p:spPr>
        <p:txBody>
          <a:bodyPr anchorCtr="0" anchor="ctr" bIns="91425" lIns="91425" spcFirstLastPara="1" rIns="91425" wrap="square" tIns="91425">
            <a:normAutofit/>
          </a:bodyPr>
          <a:lstStyle/>
          <a:p>
            <a:pPr indent="0" lvl="0" marL="0" rtl="0" algn="l">
              <a:lnSpc>
                <a:spcPct val="115000"/>
              </a:lnSpc>
              <a:spcBef>
                <a:spcPts val="0"/>
              </a:spcBef>
              <a:spcAft>
                <a:spcPts val="1200"/>
              </a:spcAft>
              <a:buNone/>
            </a:pPr>
            <a:r>
              <a:rPr b="1" lang="en" sz="1800">
                <a:latin typeface="Nanum Gothic"/>
                <a:ea typeface="Nanum Gothic"/>
                <a:cs typeface="Nanum Gothic"/>
                <a:sym typeface="Nanum Gothic"/>
              </a:rPr>
              <a:t>File:</a:t>
            </a:r>
            <a:r>
              <a:rPr lang="en" sz="1800">
                <a:latin typeface="Nanum Gothic"/>
                <a:ea typeface="Nanum Gothic"/>
                <a:cs typeface="Nanum Gothic"/>
                <a:sym typeface="Nanum Gothic"/>
              </a:rPr>
              <a:t>          Source/JavaScriptCore/dfg/DFGSpeculativeJIT64.cpp</a:t>
            </a:r>
            <a:endParaRPr sz="1800">
              <a:latin typeface="Nanum Gothic"/>
              <a:ea typeface="Nanum Gothic"/>
              <a:cs typeface="Nanum Gothic"/>
              <a:sym typeface="Nanum Gothic"/>
            </a:endParaRPr>
          </a:p>
        </p:txBody>
      </p:sp>
      <p:sp>
        <p:nvSpPr>
          <p:cNvPr id="794" name="Google Shape;794;p73"/>
          <p:cNvSpPr/>
          <p:nvPr/>
        </p:nvSpPr>
        <p:spPr>
          <a:xfrm>
            <a:off x="2843100" y="2010650"/>
            <a:ext cx="2625300" cy="3141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74"/>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Bug 2 - NaN Bug</a:t>
            </a:r>
            <a:endParaRPr/>
          </a:p>
        </p:txBody>
      </p:sp>
      <p:sp>
        <p:nvSpPr>
          <p:cNvPr id="800" name="Google Shape;800;p74"/>
          <p:cNvSpPr txBox="1"/>
          <p:nvPr/>
        </p:nvSpPr>
        <p:spPr>
          <a:xfrm>
            <a:off x="1118250" y="2005425"/>
            <a:ext cx="6907500" cy="4075200"/>
          </a:xfrm>
          <a:prstGeom prst="rect">
            <a:avLst/>
          </a:prstGeom>
          <a:solidFill>
            <a:srgbClr val="1E1E1E"/>
          </a:soli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569CD6"/>
                </a:solidFill>
                <a:highlight>
                  <a:srgbClr val="1E1E1E"/>
                </a:highlight>
                <a:latin typeface="Courier New"/>
                <a:ea typeface="Courier New"/>
                <a:cs typeface="Courier New"/>
                <a:sym typeface="Courier New"/>
              </a:rPr>
              <a:t>void</a:t>
            </a:r>
            <a:r>
              <a:rPr lang="en" sz="1050">
                <a:solidFill>
                  <a:srgbClr val="DADADA"/>
                </a:solidFill>
                <a:highlight>
                  <a:srgbClr val="1E1E1E"/>
                </a:highlight>
                <a:latin typeface="Courier New"/>
                <a:ea typeface="Courier New"/>
                <a:cs typeface="Courier New"/>
                <a:sym typeface="Courier New"/>
              </a:rPr>
              <a:t> </a:t>
            </a:r>
            <a:r>
              <a:rPr lang="en" sz="1050">
                <a:solidFill>
                  <a:srgbClr val="C8C8C8"/>
                </a:solidFill>
                <a:highlight>
                  <a:srgbClr val="1E1E1E"/>
                </a:highlight>
                <a:latin typeface="Courier New"/>
                <a:ea typeface="Courier New"/>
                <a:cs typeface="Courier New"/>
                <a:sym typeface="Courier New"/>
              </a:rPr>
              <a:t>SpeculativeJIT</a:t>
            </a:r>
            <a:r>
              <a:rPr lang="en" sz="1050">
                <a:solidFill>
                  <a:srgbClr val="B4B4B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compileGetByValOnFloatTypedArray</a:t>
            </a:r>
            <a:r>
              <a:rPr lang="en" sz="1050">
                <a:solidFill>
                  <a:srgbClr val="B4B4B4"/>
                </a:solidFill>
                <a:highlight>
                  <a:srgbClr val="1E1E1E"/>
                </a:highlight>
                <a:latin typeface="Courier New"/>
                <a:ea typeface="Courier New"/>
                <a:cs typeface="Courier New"/>
                <a:sym typeface="Courier New"/>
              </a:rPr>
              <a:t>(</a:t>
            </a:r>
            <a:r>
              <a:rPr lang="en" sz="1050">
                <a:solidFill>
                  <a:srgbClr val="4EC9B0"/>
                </a:solidFill>
                <a:highlight>
                  <a:srgbClr val="1E1E1E"/>
                </a:highlight>
                <a:latin typeface="Courier New"/>
                <a:ea typeface="Courier New"/>
                <a:cs typeface="Courier New"/>
                <a:sym typeface="Courier New"/>
              </a:rPr>
              <a:t>Node</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a:t>
            </a:r>
            <a:r>
              <a:rPr lang="en" sz="1050">
                <a:solidFill>
                  <a:srgbClr val="9A9A9A"/>
                </a:solidFill>
                <a:highlight>
                  <a:srgbClr val="1E1E1E"/>
                </a:highlight>
                <a:latin typeface="Courier New"/>
                <a:ea typeface="Courier New"/>
                <a:cs typeface="Courier New"/>
                <a:sym typeface="Courier New"/>
              </a:rPr>
              <a:t>node</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a:t>
            </a:r>
            <a:r>
              <a:rPr lang="en" sz="1050">
                <a:solidFill>
                  <a:srgbClr val="4EC9B0"/>
                </a:solidFill>
                <a:highlight>
                  <a:srgbClr val="1E1E1E"/>
                </a:highlight>
                <a:latin typeface="Courier New"/>
                <a:ea typeface="Courier New"/>
                <a:cs typeface="Courier New"/>
                <a:sym typeface="Courier New"/>
              </a:rPr>
              <a:t>TypedArrayType</a:t>
            </a:r>
            <a:r>
              <a:rPr lang="en" sz="1050">
                <a:solidFill>
                  <a:srgbClr val="DADADA"/>
                </a:solidFill>
                <a:highlight>
                  <a:srgbClr val="1E1E1E"/>
                </a:highlight>
                <a:latin typeface="Courier New"/>
                <a:ea typeface="Courier New"/>
                <a:cs typeface="Courier New"/>
                <a:sym typeface="Courier New"/>
              </a:rPr>
              <a:t> </a:t>
            </a:r>
            <a:r>
              <a:rPr lang="en" sz="1050">
                <a:solidFill>
                  <a:srgbClr val="9A9A9A"/>
                </a:solidFill>
                <a:highlight>
                  <a:srgbClr val="1E1E1E"/>
                </a:highlight>
                <a:latin typeface="Courier New"/>
                <a:ea typeface="Courier New"/>
                <a:cs typeface="Courier New"/>
                <a:sym typeface="Courier New"/>
              </a:rPr>
              <a:t>type</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a:t>
            </a:r>
            <a:r>
              <a:rPr lang="en" sz="1050">
                <a:solidFill>
                  <a:srgbClr val="569CD6"/>
                </a:solidFill>
                <a:highlight>
                  <a:srgbClr val="1E1E1E"/>
                </a:highlight>
                <a:latin typeface="Courier New"/>
                <a:ea typeface="Courier New"/>
                <a:cs typeface="Courier New"/>
                <a:sym typeface="Courier New"/>
              </a:rPr>
              <a:t>const</a:t>
            </a:r>
            <a:r>
              <a:rPr lang="en" sz="1050">
                <a:solidFill>
                  <a:srgbClr val="DADADA"/>
                </a:solidFill>
                <a:highlight>
                  <a:srgbClr val="1E1E1E"/>
                </a:highlight>
                <a:latin typeface="Courier New"/>
                <a:ea typeface="Courier New"/>
                <a:cs typeface="Courier New"/>
                <a:sym typeface="Courier New"/>
              </a:rPr>
              <a:t> </a:t>
            </a:r>
            <a:r>
              <a:rPr lang="en" sz="1050">
                <a:solidFill>
                  <a:srgbClr val="4EC9B0"/>
                </a:solidFill>
                <a:highlight>
                  <a:srgbClr val="1E1E1E"/>
                </a:highlight>
                <a:latin typeface="Courier New"/>
                <a:ea typeface="Courier New"/>
                <a:cs typeface="Courier New"/>
                <a:sym typeface="Courier New"/>
              </a:rPr>
              <a:t>ScopedLambda</a:t>
            </a:r>
            <a:r>
              <a:rPr lang="en" sz="1050">
                <a:solidFill>
                  <a:srgbClr val="B4B4B4"/>
                </a:solidFill>
                <a:highlight>
                  <a:srgbClr val="1E1E1E"/>
                </a:highlight>
                <a:latin typeface="Courier New"/>
                <a:ea typeface="Courier New"/>
                <a:cs typeface="Courier New"/>
                <a:sym typeface="Courier New"/>
              </a:rPr>
              <a:t>&lt;</a:t>
            </a:r>
            <a:r>
              <a:rPr lang="en" sz="1050">
                <a:solidFill>
                  <a:srgbClr val="C8C8C8"/>
                </a:solidFill>
                <a:highlight>
                  <a:srgbClr val="1E1E1E"/>
                </a:highlight>
                <a:latin typeface="Courier New"/>
                <a:ea typeface="Courier New"/>
                <a:cs typeface="Courier New"/>
                <a:sym typeface="Courier New"/>
              </a:rPr>
              <a:t>std</a:t>
            </a:r>
            <a:r>
              <a:rPr lang="en" sz="1050">
                <a:solidFill>
                  <a:srgbClr val="B4B4B4"/>
                </a:solidFill>
                <a:highlight>
                  <a:srgbClr val="1E1E1E"/>
                </a:highlight>
                <a:latin typeface="Courier New"/>
                <a:ea typeface="Courier New"/>
                <a:cs typeface="Courier New"/>
                <a:sym typeface="Courier New"/>
              </a:rPr>
              <a:t>::</a:t>
            </a:r>
            <a:r>
              <a:rPr lang="en" sz="1050">
                <a:solidFill>
                  <a:srgbClr val="4EC9B0"/>
                </a:solidFill>
                <a:highlight>
                  <a:srgbClr val="1E1E1E"/>
                </a:highlight>
                <a:latin typeface="Courier New"/>
                <a:ea typeface="Courier New"/>
                <a:cs typeface="Courier New"/>
                <a:sym typeface="Courier New"/>
              </a:rPr>
              <a:t>tuple</a:t>
            </a:r>
            <a:r>
              <a:rPr lang="en" sz="1050">
                <a:solidFill>
                  <a:srgbClr val="B4B4B4"/>
                </a:solidFill>
                <a:highlight>
                  <a:srgbClr val="1E1E1E"/>
                </a:highlight>
                <a:latin typeface="Courier New"/>
                <a:ea typeface="Courier New"/>
                <a:cs typeface="Courier New"/>
                <a:sym typeface="Courier New"/>
              </a:rPr>
              <a:t>&lt;</a:t>
            </a:r>
            <a:r>
              <a:rPr lang="en" sz="1050">
                <a:solidFill>
                  <a:srgbClr val="4EC9B0"/>
                </a:solidFill>
                <a:highlight>
                  <a:srgbClr val="1E1E1E"/>
                </a:highlight>
                <a:latin typeface="Courier New"/>
                <a:ea typeface="Courier New"/>
                <a:cs typeface="Courier New"/>
                <a:sym typeface="Courier New"/>
              </a:rPr>
              <a:t>JSValueRegs</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a:t>
            </a:r>
            <a:r>
              <a:rPr lang="en" sz="1050">
                <a:solidFill>
                  <a:srgbClr val="4EC9B0"/>
                </a:solidFill>
                <a:highlight>
                  <a:srgbClr val="1E1E1E"/>
                </a:highlight>
                <a:latin typeface="Courier New"/>
                <a:ea typeface="Courier New"/>
                <a:cs typeface="Courier New"/>
                <a:sym typeface="Courier New"/>
              </a:rPr>
              <a:t>DataFormat</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a:t>
            </a:r>
            <a:r>
              <a:rPr lang="en" sz="1050">
                <a:solidFill>
                  <a:srgbClr val="4EC9B0"/>
                </a:solidFill>
                <a:highlight>
                  <a:srgbClr val="1E1E1E"/>
                </a:highlight>
                <a:latin typeface="Courier New"/>
                <a:ea typeface="Courier New"/>
                <a:cs typeface="Courier New"/>
                <a:sym typeface="Courier New"/>
              </a:rPr>
              <a:t>CanUseFlush</a:t>
            </a:r>
            <a:r>
              <a:rPr lang="en" sz="1050">
                <a:solidFill>
                  <a:srgbClr val="B4B4B4"/>
                </a:solidFill>
                <a:highlight>
                  <a:srgbClr val="1E1E1E"/>
                </a:highlight>
                <a:latin typeface="Courier New"/>
                <a:ea typeface="Courier New"/>
                <a:cs typeface="Courier New"/>
                <a:sym typeface="Courier New"/>
              </a:rPr>
              <a:t>&gt;</a:t>
            </a:r>
            <a:r>
              <a:rPr lang="en" sz="1050">
                <a:solidFill>
                  <a:srgbClr val="DADADA"/>
                </a:solidFill>
                <a:highlight>
                  <a:srgbClr val="1E1E1E"/>
                </a:highlight>
                <a:latin typeface="Courier New"/>
                <a:ea typeface="Courier New"/>
                <a:cs typeface="Courier New"/>
                <a:sym typeface="Courier New"/>
              </a:rPr>
              <a:t>(</a:t>
            </a:r>
            <a:r>
              <a:rPr lang="en" sz="1050">
                <a:solidFill>
                  <a:srgbClr val="4EC9B0"/>
                </a:solidFill>
                <a:highlight>
                  <a:srgbClr val="1E1E1E"/>
                </a:highlight>
                <a:latin typeface="Courier New"/>
                <a:ea typeface="Courier New"/>
                <a:cs typeface="Courier New"/>
                <a:sym typeface="Courier New"/>
              </a:rPr>
              <a:t>DataFormat</a:t>
            </a:r>
            <a:r>
              <a:rPr lang="en" sz="1050">
                <a:solidFill>
                  <a:srgbClr val="DADADA"/>
                </a:solidFill>
                <a:highlight>
                  <a:srgbClr val="1E1E1E"/>
                </a:highlight>
                <a:latin typeface="Courier New"/>
                <a:ea typeface="Courier New"/>
                <a:cs typeface="Courier New"/>
                <a:sym typeface="Courier New"/>
              </a:rPr>
              <a:t> </a:t>
            </a:r>
            <a:r>
              <a:rPr lang="en" sz="1050">
                <a:solidFill>
                  <a:srgbClr val="4EC9B0"/>
                </a:solidFill>
                <a:highlight>
                  <a:srgbClr val="1E1E1E"/>
                </a:highlight>
                <a:latin typeface="Courier New"/>
                <a:ea typeface="Courier New"/>
                <a:cs typeface="Courier New"/>
                <a:sym typeface="Courier New"/>
              </a:rPr>
              <a:t>preferredFormat</a:t>
            </a:r>
            <a:r>
              <a:rPr lang="en" sz="1050">
                <a:solidFill>
                  <a:srgbClr val="DADADA"/>
                </a:solidFill>
                <a:highlight>
                  <a:srgbClr val="1E1E1E"/>
                </a:highlight>
                <a:latin typeface="Courier New"/>
                <a:ea typeface="Courier New"/>
                <a:cs typeface="Courier New"/>
                <a:sym typeface="Courier New"/>
              </a:rPr>
              <a:t>)</a:t>
            </a:r>
            <a:r>
              <a:rPr lang="en" sz="1050">
                <a:solidFill>
                  <a:srgbClr val="B4B4B4"/>
                </a:solidFill>
                <a:highlight>
                  <a:srgbClr val="1E1E1E"/>
                </a:highlight>
                <a:latin typeface="Courier New"/>
                <a:ea typeface="Courier New"/>
                <a:cs typeface="Courier New"/>
                <a:sym typeface="Courier New"/>
              </a:rPr>
              <a:t>&gt;&amp;</a:t>
            </a:r>
            <a:r>
              <a:rPr lang="en" sz="1050">
                <a:solidFill>
                  <a:srgbClr val="DADADA"/>
                </a:solidFill>
                <a:highlight>
                  <a:srgbClr val="1E1E1E"/>
                </a:highlight>
                <a:latin typeface="Courier New"/>
                <a:ea typeface="Courier New"/>
                <a:cs typeface="Courier New"/>
                <a:sym typeface="Courier New"/>
              </a:rPr>
              <a:t> </a:t>
            </a:r>
            <a:r>
              <a:rPr lang="en" sz="1050">
                <a:solidFill>
                  <a:srgbClr val="9A9A9A"/>
                </a:solidFill>
                <a:highlight>
                  <a:srgbClr val="1E1E1E"/>
                </a:highlight>
                <a:latin typeface="Courier New"/>
                <a:ea typeface="Courier New"/>
                <a:cs typeface="Courier New"/>
                <a:sym typeface="Courier New"/>
              </a:rPr>
              <a:t>prefix</a:t>
            </a:r>
            <a:r>
              <a:rPr lang="en" sz="1050">
                <a:solidFill>
                  <a:srgbClr val="B4B4B4"/>
                </a:solidFill>
                <a:highlight>
                  <a:srgbClr val="1E1E1E"/>
                </a:highlight>
                <a:latin typeface="Courier New"/>
                <a:ea typeface="Courier New"/>
                <a:cs typeface="Courier New"/>
                <a:sym typeface="Courier New"/>
              </a:rPr>
              <a:t>)</a:t>
            </a:r>
            <a:endParaRPr sz="1050">
              <a:solidFill>
                <a:srgbClr val="B4B4B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B4B4B4"/>
                </a:solidFill>
                <a:highlight>
                  <a:srgbClr val="1E1E1E"/>
                </a:highlight>
                <a:latin typeface="Courier New"/>
                <a:ea typeface="Courier New"/>
                <a:cs typeface="Courier New"/>
                <a:sym typeface="Courier New"/>
              </a:rPr>
              <a:t>{</a:t>
            </a:r>
            <a:endParaRPr sz="1050">
              <a:solidFill>
                <a:srgbClr val="B4B4B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ADADA"/>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57A64A"/>
                </a:solidFill>
                <a:highlight>
                  <a:srgbClr val="1E1E1E"/>
                </a:highlight>
                <a:latin typeface="Courier New"/>
                <a:ea typeface="Courier New"/>
                <a:cs typeface="Courier New"/>
                <a:sym typeface="Courier New"/>
              </a:rPr>
              <a:t>// [TRUNCATED]</a:t>
            </a:r>
            <a:endParaRPr sz="1050">
              <a:solidFill>
                <a:srgbClr val="57A64A"/>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8A0DF"/>
                </a:solidFill>
                <a:highlight>
                  <a:srgbClr val="1E1E1E"/>
                </a:highlight>
                <a:latin typeface="Courier New"/>
                <a:ea typeface="Courier New"/>
                <a:cs typeface="Courier New"/>
                <a:sym typeface="Courier New"/>
              </a:rPr>
              <a:t>  switch</a:t>
            </a:r>
            <a:r>
              <a:rPr lang="en" sz="1050">
                <a:solidFill>
                  <a:srgbClr val="DADADA"/>
                </a:solidFill>
                <a:highlight>
                  <a:srgbClr val="1E1E1E"/>
                </a:highlight>
                <a:latin typeface="Courier New"/>
                <a:ea typeface="Courier New"/>
                <a:cs typeface="Courier New"/>
                <a:sym typeface="Courier New"/>
              </a:rPr>
              <a:t> </a:t>
            </a:r>
            <a:r>
              <a:rPr lang="en" sz="1050">
                <a:solidFill>
                  <a:srgbClr val="B4B4B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elementSize</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type</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a:t>
            </a:r>
            <a:r>
              <a:rPr lang="en" sz="1050">
                <a:solidFill>
                  <a:srgbClr val="B4B4B4"/>
                </a:solidFill>
                <a:highlight>
                  <a:srgbClr val="1E1E1E"/>
                </a:highlight>
                <a:latin typeface="Courier New"/>
                <a:ea typeface="Courier New"/>
                <a:cs typeface="Courier New"/>
                <a:sym typeface="Courier New"/>
              </a:rPr>
              <a:t>{</a:t>
            </a:r>
            <a:endParaRPr sz="1050">
              <a:solidFill>
                <a:srgbClr val="DADADA"/>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57A64A"/>
                </a:solidFill>
                <a:highlight>
                  <a:srgbClr val="1E1E1E"/>
                </a:highlight>
                <a:latin typeface="Courier New"/>
                <a:ea typeface="Courier New"/>
                <a:cs typeface="Courier New"/>
                <a:sym typeface="Courier New"/>
              </a:rPr>
              <a:t>// [TRUNCATED]</a:t>
            </a:r>
            <a:endParaRPr sz="1050">
              <a:solidFill>
                <a:srgbClr val="DADADA"/>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8A0DF"/>
                </a:solidFill>
                <a:highlight>
                  <a:srgbClr val="1E1E1E"/>
                </a:highlight>
                <a:latin typeface="Courier New"/>
                <a:ea typeface="Courier New"/>
                <a:cs typeface="Courier New"/>
                <a:sym typeface="Courier New"/>
              </a:rPr>
              <a:t>  case</a:t>
            </a:r>
            <a:r>
              <a:rPr lang="en" sz="1050">
                <a:solidFill>
                  <a:srgbClr val="DADADA"/>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8</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a:t>
            </a:r>
            <a:r>
              <a:rPr lang="en" sz="1050">
                <a:solidFill>
                  <a:srgbClr val="B4B4B4"/>
                </a:solidFill>
                <a:highlight>
                  <a:srgbClr val="1E1E1E"/>
                </a:highlight>
                <a:latin typeface="Courier New"/>
                <a:ea typeface="Courier New"/>
                <a:cs typeface="Courier New"/>
                <a:sym typeface="Courier New"/>
              </a:rPr>
              <a:t>{</a:t>
            </a:r>
            <a:endParaRPr sz="1050">
              <a:solidFill>
                <a:srgbClr val="B4B4B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9CDCFE"/>
                </a:solidFill>
                <a:highlight>
                  <a:srgbClr val="1E1E1E"/>
                </a:highlight>
                <a:latin typeface="Courier New"/>
                <a:ea typeface="Courier New"/>
                <a:cs typeface="Courier New"/>
                <a:sym typeface="Courier New"/>
              </a:rPr>
              <a:t>    m_jit</a:t>
            </a:r>
            <a:r>
              <a:rPr lang="en" sz="1050">
                <a:solidFill>
                  <a:srgbClr val="B4B4B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loadDouble</a:t>
            </a:r>
            <a:r>
              <a:rPr lang="en" sz="1050">
                <a:solidFill>
                  <a:srgbClr val="B4B4B4"/>
                </a:solidFill>
                <a:highlight>
                  <a:srgbClr val="1E1E1E"/>
                </a:highlight>
                <a:latin typeface="Courier New"/>
                <a:ea typeface="Courier New"/>
                <a:cs typeface="Courier New"/>
                <a:sym typeface="Courier New"/>
              </a:rPr>
              <a:t>(</a:t>
            </a:r>
            <a:r>
              <a:rPr lang="en" sz="1050">
                <a:solidFill>
                  <a:srgbClr val="C8C8C8"/>
                </a:solidFill>
                <a:highlight>
                  <a:srgbClr val="1E1E1E"/>
                </a:highlight>
                <a:latin typeface="Courier New"/>
                <a:ea typeface="Courier New"/>
                <a:cs typeface="Courier New"/>
                <a:sym typeface="Courier New"/>
              </a:rPr>
              <a:t>MacroAssembler</a:t>
            </a:r>
            <a:r>
              <a:rPr lang="en" sz="1050">
                <a:solidFill>
                  <a:srgbClr val="B4B4B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BaseIndex</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storageReg</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propertyReg</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a:t>
            </a:r>
            <a:r>
              <a:rPr lang="en" sz="1050">
                <a:solidFill>
                  <a:srgbClr val="C8C8C8"/>
                </a:solidFill>
                <a:highlight>
                  <a:srgbClr val="1E1E1E"/>
                </a:highlight>
                <a:latin typeface="Courier New"/>
                <a:ea typeface="Courier New"/>
                <a:cs typeface="Courier New"/>
                <a:sym typeface="Courier New"/>
              </a:rPr>
              <a:t>MacroAssembler</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TimesEight</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resultReg</a:t>
            </a:r>
            <a:r>
              <a:rPr lang="en" sz="1050">
                <a:solidFill>
                  <a:srgbClr val="B4B4B4"/>
                </a:solidFill>
                <a:highlight>
                  <a:srgbClr val="1E1E1E"/>
                </a:highlight>
                <a:latin typeface="Courier New"/>
                <a:ea typeface="Courier New"/>
                <a:cs typeface="Courier New"/>
                <a:sym typeface="Courier New"/>
              </a:rPr>
              <a:t>);</a:t>
            </a:r>
            <a:endParaRPr sz="1050">
              <a:solidFill>
                <a:srgbClr val="B4B4B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8A0DF"/>
                </a:solidFill>
                <a:highlight>
                  <a:srgbClr val="1E1E1E"/>
                </a:highlight>
                <a:latin typeface="Courier New"/>
                <a:ea typeface="Courier New"/>
                <a:cs typeface="Courier New"/>
                <a:sym typeface="Courier New"/>
              </a:rPr>
              <a:t>    break</a:t>
            </a:r>
            <a:r>
              <a:rPr lang="en" sz="1050">
                <a:solidFill>
                  <a:srgbClr val="B4B4B4"/>
                </a:solidFill>
                <a:highlight>
                  <a:srgbClr val="1E1E1E"/>
                </a:highlight>
                <a:latin typeface="Courier New"/>
                <a:ea typeface="Courier New"/>
                <a:cs typeface="Courier New"/>
                <a:sym typeface="Courier New"/>
              </a:rPr>
              <a:t>;</a:t>
            </a:r>
            <a:endParaRPr sz="1050">
              <a:solidFill>
                <a:srgbClr val="B4B4B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B4B4B4"/>
                </a:solidFill>
                <a:highlight>
                  <a:srgbClr val="1E1E1E"/>
                </a:highlight>
                <a:latin typeface="Courier New"/>
                <a:ea typeface="Courier New"/>
                <a:cs typeface="Courier New"/>
                <a:sym typeface="Courier New"/>
              </a:rPr>
              <a:t>  }</a:t>
            </a:r>
            <a:endParaRPr sz="1050">
              <a:solidFill>
                <a:srgbClr val="B4B4B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8A0DF"/>
                </a:solidFill>
                <a:highlight>
                  <a:srgbClr val="1E1E1E"/>
                </a:highlight>
                <a:latin typeface="Courier New"/>
                <a:ea typeface="Courier New"/>
                <a:cs typeface="Courier New"/>
                <a:sym typeface="Courier New"/>
              </a:rPr>
              <a:t>  if</a:t>
            </a:r>
            <a:r>
              <a:rPr lang="en" sz="1050">
                <a:solidFill>
                  <a:srgbClr val="DADADA"/>
                </a:solidFill>
                <a:highlight>
                  <a:srgbClr val="1E1E1E"/>
                </a:highlight>
                <a:latin typeface="Courier New"/>
                <a:ea typeface="Courier New"/>
                <a:cs typeface="Courier New"/>
                <a:sym typeface="Courier New"/>
              </a:rPr>
              <a:t> </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format </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DataFormatJS</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a:t>
            </a:r>
            <a:r>
              <a:rPr lang="en" sz="1050">
                <a:solidFill>
                  <a:srgbClr val="B4B4B4"/>
                </a:solidFill>
                <a:highlight>
                  <a:srgbClr val="1E1E1E"/>
                </a:highlight>
                <a:latin typeface="Courier New"/>
                <a:ea typeface="Courier New"/>
                <a:cs typeface="Courier New"/>
                <a:sym typeface="Courier New"/>
              </a:rPr>
              <a:t>{</a:t>
            </a:r>
            <a:endParaRPr sz="1050">
              <a:solidFill>
                <a:srgbClr val="B4B4B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9CDCFE"/>
                </a:solidFill>
                <a:highlight>
                  <a:srgbClr val="1E1E1E"/>
                </a:highlight>
                <a:latin typeface="Courier New"/>
                <a:ea typeface="Courier New"/>
                <a:cs typeface="Courier New"/>
                <a:sym typeface="Courier New"/>
              </a:rPr>
              <a:t>    m_jit</a:t>
            </a:r>
            <a:r>
              <a:rPr lang="en" sz="1050">
                <a:solidFill>
                  <a:srgbClr val="B4B4B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boxDouble</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resultReg</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resultRegs</a:t>
            </a:r>
            <a:r>
              <a:rPr lang="en" sz="1050">
                <a:solidFill>
                  <a:srgbClr val="B4B4B4"/>
                </a:solidFill>
                <a:highlight>
                  <a:srgbClr val="1E1E1E"/>
                </a:highlight>
                <a:latin typeface="Courier New"/>
                <a:ea typeface="Courier New"/>
                <a:cs typeface="Courier New"/>
                <a:sym typeface="Courier New"/>
              </a:rPr>
              <a:t>);</a:t>
            </a:r>
            <a:endParaRPr sz="1050">
              <a:solidFill>
                <a:srgbClr val="B4B4B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CDCAA"/>
                </a:solidFill>
                <a:highlight>
                  <a:srgbClr val="1E1E1E"/>
                </a:highlight>
                <a:latin typeface="Courier New"/>
                <a:ea typeface="Courier New"/>
                <a:cs typeface="Courier New"/>
                <a:sym typeface="Courier New"/>
              </a:rPr>
              <a:t>    jsValueResult</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resultRegs</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node</a:t>
            </a:r>
            <a:r>
              <a:rPr lang="en" sz="1050">
                <a:solidFill>
                  <a:srgbClr val="B4B4B4"/>
                </a:solidFill>
                <a:highlight>
                  <a:srgbClr val="1E1E1E"/>
                </a:highlight>
                <a:latin typeface="Courier New"/>
                <a:ea typeface="Courier New"/>
                <a:cs typeface="Courier New"/>
                <a:sym typeface="Courier New"/>
              </a:rPr>
              <a:t>);</a:t>
            </a:r>
            <a:endParaRPr sz="1050">
              <a:solidFill>
                <a:srgbClr val="B4B4B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B4B4B4"/>
                </a:solidFill>
                <a:highlight>
                  <a:srgbClr val="1E1E1E"/>
                </a:highlight>
                <a:latin typeface="Courier New"/>
                <a:ea typeface="Courier New"/>
                <a:cs typeface="Courier New"/>
                <a:sym typeface="Courier New"/>
              </a:rPr>
              <a:t>  } else {</a:t>
            </a:r>
            <a:endParaRPr sz="1050">
              <a:solidFill>
                <a:srgbClr val="B4B4B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57A64A"/>
                </a:solidFill>
                <a:highlight>
                  <a:srgbClr val="1E1E1E"/>
                </a:highlight>
                <a:latin typeface="Courier New"/>
                <a:ea typeface="Courier New"/>
                <a:cs typeface="Courier New"/>
                <a:sym typeface="Courier New"/>
              </a:rPr>
              <a:t>// [TRUNCATED]</a:t>
            </a:r>
            <a:endParaRPr sz="1050">
              <a:solidFill>
                <a:srgbClr val="B4B4B4"/>
              </a:solidFill>
              <a:highlight>
                <a:srgbClr val="1E1E1E"/>
              </a:highlight>
              <a:latin typeface="Courier New"/>
              <a:ea typeface="Courier New"/>
              <a:cs typeface="Courier New"/>
              <a:sym typeface="Courier New"/>
            </a:endParaRPr>
          </a:p>
        </p:txBody>
      </p:sp>
      <p:sp>
        <p:nvSpPr>
          <p:cNvPr id="801" name="Google Shape;801;p74"/>
          <p:cNvSpPr txBox="1"/>
          <p:nvPr/>
        </p:nvSpPr>
        <p:spPr>
          <a:xfrm>
            <a:off x="656225" y="1034425"/>
            <a:ext cx="7679100" cy="1290300"/>
          </a:xfrm>
          <a:prstGeom prst="rect">
            <a:avLst/>
          </a:prstGeom>
          <a:noFill/>
          <a:ln>
            <a:noFill/>
          </a:ln>
        </p:spPr>
        <p:txBody>
          <a:bodyPr anchorCtr="0" anchor="ctr" bIns="91425" lIns="91425" spcFirstLastPara="1" rIns="91425" wrap="square" tIns="91425">
            <a:normAutofit/>
          </a:bodyPr>
          <a:lstStyle/>
          <a:p>
            <a:pPr indent="0" lvl="0" marL="0" rtl="0" algn="l">
              <a:lnSpc>
                <a:spcPct val="115000"/>
              </a:lnSpc>
              <a:spcBef>
                <a:spcPts val="0"/>
              </a:spcBef>
              <a:spcAft>
                <a:spcPts val="1200"/>
              </a:spcAft>
              <a:buNone/>
            </a:pPr>
            <a:r>
              <a:rPr b="1" lang="en" sz="1800">
                <a:latin typeface="Nanum Gothic"/>
                <a:ea typeface="Nanum Gothic"/>
                <a:cs typeface="Nanum Gothic"/>
                <a:sym typeface="Nanum Gothic"/>
              </a:rPr>
              <a:t>File:</a:t>
            </a:r>
            <a:r>
              <a:rPr lang="en" sz="1800">
                <a:latin typeface="Nanum Gothic"/>
                <a:ea typeface="Nanum Gothic"/>
                <a:cs typeface="Nanum Gothic"/>
                <a:sym typeface="Nanum Gothic"/>
              </a:rPr>
              <a:t>          Source/JavaScriptCore/dfg/DFGSpeculativeJIT64.cpp</a:t>
            </a:r>
            <a:endParaRPr sz="1800">
              <a:latin typeface="Nanum Gothic"/>
              <a:ea typeface="Nanum Gothic"/>
              <a:cs typeface="Nanum Gothic"/>
              <a:sym typeface="Nanum Gothic"/>
            </a:endParaRPr>
          </a:p>
        </p:txBody>
      </p:sp>
      <p:sp>
        <p:nvSpPr>
          <p:cNvPr id="802" name="Google Shape;802;p74"/>
          <p:cNvSpPr/>
          <p:nvPr/>
        </p:nvSpPr>
        <p:spPr>
          <a:xfrm>
            <a:off x="1165475" y="3743500"/>
            <a:ext cx="5909100" cy="11646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803" name="Google Shape;803;p74"/>
          <p:cNvSpPr/>
          <p:nvPr/>
        </p:nvSpPr>
        <p:spPr>
          <a:xfrm>
            <a:off x="4367100" y="1690475"/>
            <a:ext cx="4661700" cy="8886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resultReg = storage[index * 8]</a:t>
            </a:r>
            <a:endParaRPr>
              <a:latin typeface="Nanum Gothic"/>
              <a:ea typeface="Nanum Gothic"/>
              <a:cs typeface="Nanum Gothic"/>
              <a:sym typeface="Nanum Gothic"/>
            </a:endParaRPr>
          </a:p>
        </p:txBody>
      </p:sp>
      <p:cxnSp>
        <p:nvCxnSpPr>
          <p:cNvPr id="804" name="Google Shape;804;p74"/>
          <p:cNvCxnSpPr>
            <a:stCxn id="803" idx="4"/>
            <a:endCxn id="802" idx="0"/>
          </p:cNvCxnSpPr>
          <p:nvPr/>
        </p:nvCxnSpPr>
        <p:spPr>
          <a:xfrm flipH="1">
            <a:off x="4120050" y="2579075"/>
            <a:ext cx="2577900" cy="11643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75"/>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Bug 2 - NaN Bug</a:t>
            </a:r>
            <a:endParaRPr/>
          </a:p>
        </p:txBody>
      </p:sp>
      <p:sp>
        <p:nvSpPr>
          <p:cNvPr id="810" name="Google Shape;810;p75"/>
          <p:cNvSpPr txBox="1"/>
          <p:nvPr/>
        </p:nvSpPr>
        <p:spPr>
          <a:xfrm>
            <a:off x="1118250" y="2005425"/>
            <a:ext cx="6907500" cy="4075200"/>
          </a:xfrm>
          <a:prstGeom prst="rect">
            <a:avLst/>
          </a:prstGeom>
          <a:solidFill>
            <a:srgbClr val="1E1E1E"/>
          </a:soli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569CD6"/>
                </a:solidFill>
                <a:highlight>
                  <a:srgbClr val="1E1E1E"/>
                </a:highlight>
                <a:latin typeface="Courier New"/>
                <a:ea typeface="Courier New"/>
                <a:cs typeface="Courier New"/>
                <a:sym typeface="Courier New"/>
              </a:rPr>
              <a:t>void</a:t>
            </a:r>
            <a:r>
              <a:rPr lang="en" sz="1050">
                <a:solidFill>
                  <a:srgbClr val="DADADA"/>
                </a:solidFill>
                <a:highlight>
                  <a:srgbClr val="1E1E1E"/>
                </a:highlight>
                <a:latin typeface="Courier New"/>
                <a:ea typeface="Courier New"/>
                <a:cs typeface="Courier New"/>
                <a:sym typeface="Courier New"/>
              </a:rPr>
              <a:t> </a:t>
            </a:r>
            <a:r>
              <a:rPr lang="en" sz="1050">
                <a:solidFill>
                  <a:srgbClr val="C8C8C8"/>
                </a:solidFill>
                <a:highlight>
                  <a:srgbClr val="1E1E1E"/>
                </a:highlight>
                <a:latin typeface="Courier New"/>
                <a:ea typeface="Courier New"/>
                <a:cs typeface="Courier New"/>
                <a:sym typeface="Courier New"/>
              </a:rPr>
              <a:t>SpeculativeJIT</a:t>
            </a:r>
            <a:r>
              <a:rPr lang="en" sz="1050">
                <a:solidFill>
                  <a:srgbClr val="B4B4B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compileGetByValOnFloatTypedArray</a:t>
            </a:r>
            <a:r>
              <a:rPr lang="en" sz="1050">
                <a:solidFill>
                  <a:srgbClr val="B4B4B4"/>
                </a:solidFill>
                <a:highlight>
                  <a:srgbClr val="1E1E1E"/>
                </a:highlight>
                <a:latin typeface="Courier New"/>
                <a:ea typeface="Courier New"/>
                <a:cs typeface="Courier New"/>
                <a:sym typeface="Courier New"/>
              </a:rPr>
              <a:t>(</a:t>
            </a:r>
            <a:r>
              <a:rPr lang="en" sz="1050">
                <a:solidFill>
                  <a:srgbClr val="4EC9B0"/>
                </a:solidFill>
                <a:highlight>
                  <a:srgbClr val="1E1E1E"/>
                </a:highlight>
                <a:latin typeface="Courier New"/>
                <a:ea typeface="Courier New"/>
                <a:cs typeface="Courier New"/>
                <a:sym typeface="Courier New"/>
              </a:rPr>
              <a:t>Node</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a:t>
            </a:r>
            <a:r>
              <a:rPr lang="en" sz="1050">
                <a:solidFill>
                  <a:srgbClr val="9A9A9A"/>
                </a:solidFill>
                <a:highlight>
                  <a:srgbClr val="1E1E1E"/>
                </a:highlight>
                <a:latin typeface="Courier New"/>
                <a:ea typeface="Courier New"/>
                <a:cs typeface="Courier New"/>
                <a:sym typeface="Courier New"/>
              </a:rPr>
              <a:t>node</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a:t>
            </a:r>
            <a:r>
              <a:rPr lang="en" sz="1050">
                <a:solidFill>
                  <a:srgbClr val="4EC9B0"/>
                </a:solidFill>
                <a:highlight>
                  <a:srgbClr val="1E1E1E"/>
                </a:highlight>
                <a:latin typeface="Courier New"/>
                <a:ea typeface="Courier New"/>
                <a:cs typeface="Courier New"/>
                <a:sym typeface="Courier New"/>
              </a:rPr>
              <a:t>TypedArrayType</a:t>
            </a:r>
            <a:r>
              <a:rPr lang="en" sz="1050">
                <a:solidFill>
                  <a:srgbClr val="DADADA"/>
                </a:solidFill>
                <a:highlight>
                  <a:srgbClr val="1E1E1E"/>
                </a:highlight>
                <a:latin typeface="Courier New"/>
                <a:ea typeface="Courier New"/>
                <a:cs typeface="Courier New"/>
                <a:sym typeface="Courier New"/>
              </a:rPr>
              <a:t> </a:t>
            </a:r>
            <a:r>
              <a:rPr lang="en" sz="1050">
                <a:solidFill>
                  <a:srgbClr val="9A9A9A"/>
                </a:solidFill>
                <a:highlight>
                  <a:srgbClr val="1E1E1E"/>
                </a:highlight>
                <a:latin typeface="Courier New"/>
                <a:ea typeface="Courier New"/>
                <a:cs typeface="Courier New"/>
                <a:sym typeface="Courier New"/>
              </a:rPr>
              <a:t>type</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a:t>
            </a:r>
            <a:r>
              <a:rPr lang="en" sz="1050">
                <a:solidFill>
                  <a:srgbClr val="569CD6"/>
                </a:solidFill>
                <a:highlight>
                  <a:srgbClr val="1E1E1E"/>
                </a:highlight>
                <a:latin typeface="Courier New"/>
                <a:ea typeface="Courier New"/>
                <a:cs typeface="Courier New"/>
                <a:sym typeface="Courier New"/>
              </a:rPr>
              <a:t>const</a:t>
            </a:r>
            <a:r>
              <a:rPr lang="en" sz="1050">
                <a:solidFill>
                  <a:srgbClr val="DADADA"/>
                </a:solidFill>
                <a:highlight>
                  <a:srgbClr val="1E1E1E"/>
                </a:highlight>
                <a:latin typeface="Courier New"/>
                <a:ea typeface="Courier New"/>
                <a:cs typeface="Courier New"/>
                <a:sym typeface="Courier New"/>
              </a:rPr>
              <a:t> </a:t>
            </a:r>
            <a:r>
              <a:rPr lang="en" sz="1050">
                <a:solidFill>
                  <a:srgbClr val="4EC9B0"/>
                </a:solidFill>
                <a:highlight>
                  <a:srgbClr val="1E1E1E"/>
                </a:highlight>
                <a:latin typeface="Courier New"/>
                <a:ea typeface="Courier New"/>
                <a:cs typeface="Courier New"/>
                <a:sym typeface="Courier New"/>
              </a:rPr>
              <a:t>ScopedLambda</a:t>
            </a:r>
            <a:r>
              <a:rPr lang="en" sz="1050">
                <a:solidFill>
                  <a:srgbClr val="B4B4B4"/>
                </a:solidFill>
                <a:highlight>
                  <a:srgbClr val="1E1E1E"/>
                </a:highlight>
                <a:latin typeface="Courier New"/>
                <a:ea typeface="Courier New"/>
                <a:cs typeface="Courier New"/>
                <a:sym typeface="Courier New"/>
              </a:rPr>
              <a:t>&lt;</a:t>
            </a:r>
            <a:r>
              <a:rPr lang="en" sz="1050">
                <a:solidFill>
                  <a:srgbClr val="C8C8C8"/>
                </a:solidFill>
                <a:highlight>
                  <a:srgbClr val="1E1E1E"/>
                </a:highlight>
                <a:latin typeface="Courier New"/>
                <a:ea typeface="Courier New"/>
                <a:cs typeface="Courier New"/>
                <a:sym typeface="Courier New"/>
              </a:rPr>
              <a:t>std</a:t>
            </a:r>
            <a:r>
              <a:rPr lang="en" sz="1050">
                <a:solidFill>
                  <a:srgbClr val="B4B4B4"/>
                </a:solidFill>
                <a:highlight>
                  <a:srgbClr val="1E1E1E"/>
                </a:highlight>
                <a:latin typeface="Courier New"/>
                <a:ea typeface="Courier New"/>
                <a:cs typeface="Courier New"/>
                <a:sym typeface="Courier New"/>
              </a:rPr>
              <a:t>::</a:t>
            </a:r>
            <a:r>
              <a:rPr lang="en" sz="1050">
                <a:solidFill>
                  <a:srgbClr val="4EC9B0"/>
                </a:solidFill>
                <a:highlight>
                  <a:srgbClr val="1E1E1E"/>
                </a:highlight>
                <a:latin typeface="Courier New"/>
                <a:ea typeface="Courier New"/>
                <a:cs typeface="Courier New"/>
                <a:sym typeface="Courier New"/>
              </a:rPr>
              <a:t>tuple</a:t>
            </a:r>
            <a:r>
              <a:rPr lang="en" sz="1050">
                <a:solidFill>
                  <a:srgbClr val="B4B4B4"/>
                </a:solidFill>
                <a:highlight>
                  <a:srgbClr val="1E1E1E"/>
                </a:highlight>
                <a:latin typeface="Courier New"/>
                <a:ea typeface="Courier New"/>
                <a:cs typeface="Courier New"/>
                <a:sym typeface="Courier New"/>
              </a:rPr>
              <a:t>&lt;</a:t>
            </a:r>
            <a:r>
              <a:rPr lang="en" sz="1050">
                <a:solidFill>
                  <a:srgbClr val="4EC9B0"/>
                </a:solidFill>
                <a:highlight>
                  <a:srgbClr val="1E1E1E"/>
                </a:highlight>
                <a:latin typeface="Courier New"/>
                <a:ea typeface="Courier New"/>
                <a:cs typeface="Courier New"/>
                <a:sym typeface="Courier New"/>
              </a:rPr>
              <a:t>JSValueRegs</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a:t>
            </a:r>
            <a:r>
              <a:rPr lang="en" sz="1050">
                <a:solidFill>
                  <a:srgbClr val="4EC9B0"/>
                </a:solidFill>
                <a:highlight>
                  <a:srgbClr val="1E1E1E"/>
                </a:highlight>
                <a:latin typeface="Courier New"/>
                <a:ea typeface="Courier New"/>
                <a:cs typeface="Courier New"/>
                <a:sym typeface="Courier New"/>
              </a:rPr>
              <a:t>DataFormat</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a:t>
            </a:r>
            <a:r>
              <a:rPr lang="en" sz="1050">
                <a:solidFill>
                  <a:srgbClr val="4EC9B0"/>
                </a:solidFill>
                <a:highlight>
                  <a:srgbClr val="1E1E1E"/>
                </a:highlight>
                <a:latin typeface="Courier New"/>
                <a:ea typeface="Courier New"/>
                <a:cs typeface="Courier New"/>
                <a:sym typeface="Courier New"/>
              </a:rPr>
              <a:t>CanUseFlush</a:t>
            </a:r>
            <a:r>
              <a:rPr lang="en" sz="1050">
                <a:solidFill>
                  <a:srgbClr val="B4B4B4"/>
                </a:solidFill>
                <a:highlight>
                  <a:srgbClr val="1E1E1E"/>
                </a:highlight>
                <a:latin typeface="Courier New"/>
                <a:ea typeface="Courier New"/>
                <a:cs typeface="Courier New"/>
                <a:sym typeface="Courier New"/>
              </a:rPr>
              <a:t>&gt;</a:t>
            </a:r>
            <a:r>
              <a:rPr lang="en" sz="1050">
                <a:solidFill>
                  <a:srgbClr val="DADADA"/>
                </a:solidFill>
                <a:highlight>
                  <a:srgbClr val="1E1E1E"/>
                </a:highlight>
                <a:latin typeface="Courier New"/>
                <a:ea typeface="Courier New"/>
                <a:cs typeface="Courier New"/>
                <a:sym typeface="Courier New"/>
              </a:rPr>
              <a:t>(</a:t>
            </a:r>
            <a:r>
              <a:rPr lang="en" sz="1050">
                <a:solidFill>
                  <a:srgbClr val="4EC9B0"/>
                </a:solidFill>
                <a:highlight>
                  <a:srgbClr val="1E1E1E"/>
                </a:highlight>
                <a:latin typeface="Courier New"/>
                <a:ea typeface="Courier New"/>
                <a:cs typeface="Courier New"/>
                <a:sym typeface="Courier New"/>
              </a:rPr>
              <a:t>DataFormat</a:t>
            </a:r>
            <a:r>
              <a:rPr lang="en" sz="1050">
                <a:solidFill>
                  <a:srgbClr val="DADADA"/>
                </a:solidFill>
                <a:highlight>
                  <a:srgbClr val="1E1E1E"/>
                </a:highlight>
                <a:latin typeface="Courier New"/>
                <a:ea typeface="Courier New"/>
                <a:cs typeface="Courier New"/>
                <a:sym typeface="Courier New"/>
              </a:rPr>
              <a:t> </a:t>
            </a:r>
            <a:r>
              <a:rPr lang="en" sz="1050">
                <a:solidFill>
                  <a:srgbClr val="4EC9B0"/>
                </a:solidFill>
                <a:highlight>
                  <a:srgbClr val="1E1E1E"/>
                </a:highlight>
                <a:latin typeface="Courier New"/>
                <a:ea typeface="Courier New"/>
                <a:cs typeface="Courier New"/>
                <a:sym typeface="Courier New"/>
              </a:rPr>
              <a:t>preferredFormat</a:t>
            </a:r>
            <a:r>
              <a:rPr lang="en" sz="1050">
                <a:solidFill>
                  <a:srgbClr val="DADADA"/>
                </a:solidFill>
                <a:highlight>
                  <a:srgbClr val="1E1E1E"/>
                </a:highlight>
                <a:latin typeface="Courier New"/>
                <a:ea typeface="Courier New"/>
                <a:cs typeface="Courier New"/>
                <a:sym typeface="Courier New"/>
              </a:rPr>
              <a:t>)</a:t>
            </a:r>
            <a:r>
              <a:rPr lang="en" sz="1050">
                <a:solidFill>
                  <a:srgbClr val="B4B4B4"/>
                </a:solidFill>
                <a:highlight>
                  <a:srgbClr val="1E1E1E"/>
                </a:highlight>
                <a:latin typeface="Courier New"/>
                <a:ea typeface="Courier New"/>
                <a:cs typeface="Courier New"/>
                <a:sym typeface="Courier New"/>
              </a:rPr>
              <a:t>&gt;&amp;</a:t>
            </a:r>
            <a:r>
              <a:rPr lang="en" sz="1050">
                <a:solidFill>
                  <a:srgbClr val="DADADA"/>
                </a:solidFill>
                <a:highlight>
                  <a:srgbClr val="1E1E1E"/>
                </a:highlight>
                <a:latin typeface="Courier New"/>
                <a:ea typeface="Courier New"/>
                <a:cs typeface="Courier New"/>
                <a:sym typeface="Courier New"/>
              </a:rPr>
              <a:t> </a:t>
            </a:r>
            <a:r>
              <a:rPr lang="en" sz="1050">
                <a:solidFill>
                  <a:srgbClr val="9A9A9A"/>
                </a:solidFill>
                <a:highlight>
                  <a:srgbClr val="1E1E1E"/>
                </a:highlight>
                <a:latin typeface="Courier New"/>
                <a:ea typeface="Courier New"/>
                <a:cs typeface="Courier New"/>
                <a:sym typeface="Courier New"/>
              </a:rPr>
              <a:t>prefix</a:t>
            </a:r>
            <a:r>
              <a:rPr lang="en" sz="1050">
                <a:solidFill>
                  <a:srgbClr val="B4B4B4"/>
                </a:solidFill>
                <a:highlight>
                  <a:srgbClr val="1E1E1E"/>
                </a:highlight>
                <a:latin typeface="Courier New"/>
                <a:ea typeface="Courier New"/>
                <a:cs typeface="Courier New"/>
                <a:sym typeface="Courier New"/>
              </a:rPr>
              <a:t>)</a:t>
            </a:r>
            <a:endParaRPr sz="1050">
              <a:solidFill>
                <a:srgbClr val="B4B4B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B4B4B4"/>
                </a:solidFill>
                <a:highlight>
                  <a:srgbClr val="1E1E1E"/>
                </a:highlight>
                <a:latin typeface="Courier New"/>
                <a:ea typeface="Courier New"/>
                <a:cs typeface="Courier New"/>
                <a:sym typeface="Courier New"/>
              </a:rPr>
              <a:t>{</a:t>
            </a:r>
            <a:endParaRPr sz="1050">
              <a:solidFill>
                <a:srgbClr val="B4B4B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ADADA"/>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57A64A"/>
                </a:solidFill>
                <a:highlight>
                  <a:srgbClr val="1E1E1E"/>
                </a:highlight>
                <a:latin typeface="Courier New"/>
                <a:ea typeface="Courier New"/>
                <a:cs typeface="Courier New"/>
                <a:sym typeface="Courier New"/>
              </a:rPr>
              <a:t>// [TRUNCATED]</a:t>
            </a:r>
            <a:endParaRPr sz="1050">
              <a:solidFill>
                <a:srgbClr val="57A64A"/>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8A0DF"/>
                </a:solidFill>
                <a:highlight>
                  <a:srgbClr val="1E1E1E"/>
                </a:highlight>
                <a:latin typeface="Courier New"/>
                <a:ea typeface="Courier New"/>
                <a:cs typeface="Courier New"/>
                <a:sym typeface="Courier New"/>
              </a:rPr>
              <a:t>  switch</a:t>
            </a:r>
            <a:r>
              <a:rPr lang="en" sz="1050">
                <a:solidFill>
                  <a:srgbClr val="DADADA"/>
                </a:solidFill>
                <a:highlight>
                  <a:srgbClr val="1E1E1E"/>
                </a:highlight>
                <a:latin typeface="Courier New"/>
                <a:ea typeface="Courier New"/>
                <a:cs typeface="Courier New"/>
                <a:sym typeface="Courier New"/>
              </a:rPr>
              <a:t> </a:t>
            </a:r>
            <a:r>
              <a:rPr lang="en" sz="1050">
                <a:solidFill>
                  <a:srgbClr val="B4B4B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elementSize</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type</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a:t>
            </a:r>
            <a:r>
              <a:rPr lang="en" sz="1050">
                <a:solidFill>
                  <a:srgbClr val="B4B4B4"/>
                </a:solidFill>
                <a:highlight>
                  <a:srgbClr val="1E1E1E"/>
                </a:highlight>
                <a:latin typeface="Courier New"/>
                <a:ea typeface="Courier New"/>
                <a:cs typeface="Courier New"/>
                <a:sym typeface="Courier New"/>
              </a:rPr>
              <a:t>{</a:t>
            </a:r>
            <a:endParaRPr sz="1050">
              <a:solidFill>
                <a:srgbClr val="DADADA"/>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57A64A"/>
                </a:solidFill>
                <a:highlight>
                  <a:srgbClr val="1E1E1E"/>
                </a:highlight>
                <a:latin typeface="Courier New"/>
                <a:ea typeface="Courier New"/>
                <a:cs typeface="Courier New"/>
                <a:sym typeface="Courier New"/>
              </a:rPr>
              <a:t>// [TRUNCATED]</a:t>
            </a:r>
            <a:endParaRPr sz="1050">
              <a:solidFill>
                <a:srgbClr val="DADADA"/>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8A0DF"/>
                </a:solidFill>
                <a:highlight>
                  <a:srgbClr val="1E1E1E"/>
                </a:highlight>
                <a:latin typeface="Courier New"/>
                <a:ea typeface="Courier New"/>
                <a:cs typeface="Courier New"/>
                <a:sym typeface="Courier New"/>
              </a:rPr>
              <a:t>  case</a:t>
            </a:r>
            <a:r>
              <a:rPr lang="en" sz="1050">
                <a:solidFill>
                  <a:srgbClr val="DADADA"/>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8</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a:t>
            </a:r>
            <a:r>
              <a:rPr lang="en" sz="1050">
                <a:solidFill>
                  <a:srgbClr val="B4B4B4"/>
                </a:solidFill>
                <a:highlight>
                  <a:srgbClr val="1E1E1E"/>
                </a:highlight>
                <a:latin typeface="Courier New"/>
                <a:ea typeface="Courier New"/>
                <a:cs typeface="Courier New"/>
                <a:sym typeface="Courier New"/>
              </a:rPr>
              <a:t>{</a:t>
            </a:r>
            <a:endParaRPr sz="1050">
              <a:solidFill>
                <a:srgbClr val="B4B4B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9CDCFE"/>
                </a:solidFill>
                <a:highlight>
                  <a:srgbClr val="1E1E1E"/>
                </a:highlight>
                <a:latin typeface="Courier New"/>
                <a:ea typeface="Courier New"/>
                <a:cs typeface="Courier New"/>
                <a:sym typeface="Courier New"/>
              </a:rPr>
              <a:t>    m_jit</a:t>
            </a:r>
            <a:r>
              <a:rPr lang="en" sz="1050">
                <a:solidFill>
                  <a:srgbClr val="B4B4B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loadDouble</a:t>
            </a:r>
            <a:r>
              <a:rPr lang="en" sz="1050">
                <a:solidFill>
                  <a:srgbClr val="B4B4B4"/>
                </a:solidFill>
                <a:highlight>
                  <a:srgbClr val="1E1E1E"/>
                </a:highlight>
                <a:latin typeface="Courier New"/>
                <a:ea typeface="Courier New"/>
                <a:cs typeface="Courier New"/>
                <a:sym typeface="Courier New"/>
              </a:rPr>
              <a:t>(</a:t>
            </a:r>
            <a:r>
              <a:rPr lang="en" sz="1050">
                <a:solidFill>
                  <a:srgbClr val="C8C8C8"/>
                </a:solidFill>
                <a:highlight>
                  <a:srgbClr val="1E1E1E"/>
                </a:highlight>
                <a:latin typeface="Courier New"/>
                <a:ea typeface="Courier New"/>
                <a:cs typeface="Courier New"/>
                <a:sym typeface="Courier New"/>
              </a:rPr>
              <a:t>MacroAssembler</a:t>
            </a:r>
            <a:r>
              <a:rPr lang="en" sz="1050">
                <a:solidFill>
                  <a:srgbClr val="B4B4B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BaseIndex</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storageReg</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propertyReg</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a:t>
            </a:r>
            <a:r>
              <a:rPr lang="en" sz="1050">
                <a:solidFill>
                  <a:srgbClr val="C8C8C8"/>
                </a:solidFill>
                <a:highlight>
                  <a:srgbClr val="1E1E1E"/>
                </a:highlight>
                <a:latin typeface="Courier New"/>
                <a:ea typeface="Courier New"/>
                <a:cs typeface="Courier New"/>
                <a:sym typeface="Courier New"/>
              </a:rPr>
              <a:t>MacroAssembler</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TimesEight</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resultReg</a:t>
            </a:r>
            <a:r>
              <a:rPr lang="en" sz="1050">
                <a:solidFill>
                  <a:srgbClr val="B4B4B4"/>
                </a:solidFill>
                <a:highlight>
                  <a:srgbClr val="1E1E1E"/>
                </a:highlight>
                <a:latin typeface="Courier New"/>
                <a:ea typeface="Courier New"/>
                <a:cs typeface="Courier New"/>
                <a:sym typeface="Courier New"/>
              </a:rPr>
              <a:t>);</a:t>
            </a:r>
            <a:endParaRPr sz="1050">
              <a:solidFill>
                <a:srgbClr val="B4B4B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8A0DF"/>
                </a:solidFill>
                <a:highlight>
                  <a:srgbClr val="1E1E1E"/>
                </a:highlight>
                <a:latin typeface="Courier New"/>
                <a:ea typeface="Courier New"/>
                <a:cs typeface="Courier New"/>
                <a:sym typeface="Courier New"/>
              </a:rPr>
              <a:t>    break</a:t>
            </a:r>
            <a:r>
              <a:rPr lang="en" sz="1050">
                <a:solidFill>
                  <a:srgbClr val="B4B4B4"/>
                </a:solidFill>
                <a:highlight>
                  <a:srgbClr val="1E1E1E"/>
                </a:highlight>
                <a:latin typeface="Courier New"/>
                <a:ea typeface="Courier New"/>
                <a:cs typeface="Courier New"/>
                <a:sym typeface="Courier New"/>
              </a:rPr>
              <a:t>;</a:t>
            </a:r>
            <a:endParaRPr sz="1050">
              <a:solidFill>
                <a:srgbClr val="B4B4B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B4B4B4"/>
                </a:solidFill>
                <a:highlight>
                  <a:srgbClr val="1E1E1E"/>
                </a:highlight>
                <a:latin typeface="Courier New"/>
                <a:ea typeface="Courier New"/>
                <a:cs typeface="Courier New"/>
                <a:sym typeface="Courier New"/>
              </a:rPr>
              <a:t>  }</a:t>
            </a:r>
            <a:endParaRPr sz="1050">
              <a:solidFill>
                <a:srgbClr val="B4B4B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8A0DF"/>
                </a:solidFill>
                <a:highlight>
                  <a:srgbClr val="1E1E1E"/>
                </a:highlight>
                <a:latin typeface="Courier New"/>
                <a:ea typeface="Courier New"/>
                <a:cs typeface="Courier New"/>
                <a:sym typeface="Courier New"/>
              </a:rPr>
              <a:t>  if</a:t>
            </a:r>
            <a:r>
              <a:rPr lang="en" sz="1050">
                <a:solidFill>
                  <a:srgbClr val="DADADA"/>
                </a:solidFill>
                <a:highlight>
                  <a:srgbClr val="1E1E1E"/>
                </a:highlight>
                <a:latin typeface="Courier New"/>
                <a:ea typeface="Courier New"/>
                <a:cs typeface="Courier New"/>
                <a:sym typeface="Courier New"/>
              </a:rPr>
              <a:t> </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format </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DataFormatJS</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a:t>
            </a:r>
            <a:r>
              <a:rPr lang="en" sz="1050">
                <a:solidFill>
                  <a:srgbClr val="B4B4B4"/>
                </a:solidFill>
                <a:highlight>
                  <a:srgbClr val="1E1E1E"/>
                </a:highlight>
                <a:latin typeface="Courier New"/>
                <a:ea typeface="Courier New"/>
                <a:cs typeface="Courier New"/>
                <a:sym typeface="Courier New"/>
              </a:rPr>
              <a:t>{</a:t>
            </a:r>
            <a:endParaRPr sz="1050">
              <a:solidFill>
                <a:srgbClr val="B4B4B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9CDCFE"/>
                </a:solidFill>
                <a:highlight>
                  <a:srgbClr val="1E1E1E"/>
                </a:highlight>
                <a:latin typeface="Courier New"/>
                <a:ea typeface="Courier New"/>
                <a:cs typeface="Courier New"/>
                <a:sym typeface="Courier New"/>
              </a:rPr>
              <a:t>    m_jit</a:t>
            </a:r>
            <a:r>
              <a:rPr lang="en" sz="1050">
                <a:solidFill>
                  <a:srgbClr val="B4B4B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boxDouble</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resultReg</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resultRegs</a:t>
            </a:r>
            <a:r>
              <a:rPr lang="en" sz="1050">
                <a:solidFill>
                  <a:srgbClr val="B4B4B4"/>
                </a:solidFill>
                <a:highlight>
                  <a:srgbClr val="1E1E1E"/>
                </a:highlight>
                <a:latin typeface="Courier New"/>
                <a:ea typeface="Courier New"/>
                <a:cs typeface="Courier New"/>
                <a:sym typeface="Courier New"/>
              </a:rPr>
              <a:t>);</a:t>
            </a:r>
            <a:endParaRPr sz="1050">
              <a:solidFill>
                <a:srgbClr val="B4B4B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CDCAA"/>
                </a:solidFill>
                <a:highlight>
                  <a:srgbClr val="1E1E1E"/>
                </a:highlight>
                <a:latin typeface="Courier New"/>
                <a:ea typeface="Courier New"/>
                <a:cs typeface="Courier New"/>
                <a:sym typeface="Courier New"/>
              </a:rPr>
              <a:t>    jsValueResult</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resultRegs</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node</a:t>
            </a:r>
            <a:r>
              <a:rPr lang="en" sz="1050">
                <a:solidFill>
                  <a:srgbClr val="B4B4B4"/>
                </a:solidFill>
                <a:highlight>
                  <a:srgbClr val="1E1E1E"/>
                </a:highlight>
                <a:latin typeface="Courier New"/>
                <a:ea typeface="Courier New"/>
                <a:cs typeface="Courier New"/>
                <a:sym typeface="Courier New"/>
              </a:rPr>
              <a:t>);</a:t>
            </a:r>
            <a:endParaRPr sz="1050">
              <a:solidFill>
                <a:srgbClr val="B4B4B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B4B4B4"/>
                </a:solidFill>
                <a:highlight>
                  <a:srgbClr val="1E1E1E"/>
                </a:highlight>
                <a:latin typeface="Courier New"/>
                <a:ea typeface="Courier New"/>
                <a:cs typeface="Courier New"/>
                <a:sym typeface="Courier New"/>
              </a:rPr>
              <a:t>  } else {</a:t>
            </a:r>
            <a:endParaRPr sz="1050">
              <a:solidFill>
                <a:srgbClr val="B4B4B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57A64A"/>
                </a:solidFill>
                <a:highlight>
                  <a:srgbClr val="1E1E1E"/>
                </a:highlight>
                <a:latin typeface="Courier New"/>
                <a:ea typeface="Courier New"/>
                <a:cs typeface="Courier New"/>
                <a:sym typeface="Courier New"/>
              </a:rPr>
              <a:t>// [TRUNCATED]</a:t>
            </a:r>
            <a:endParaRPr sz="1050">
              <a:solidFill>
                <a:srgbClr val="B4B4B4"/>
              </a:solidFill>
              <a:highlight>
                <a:srgbClr val="1E1E1E"/>
              </a:highlight>
              <a:latin typeface="Courier New"/>
              <a:ea typeface="Courier New"/>
              <a:cs typeface="Courier New"/>
              <a:sym typeface="Courier New"/>
            </a:endParaRPr>
          </a:p>
        </p:txBody>
      </p:sp>
      <p:sp>
        <p:nvSpPr>
          <p:cNvPr id="811" name="Google Shape;811;p75"/>
          <p:cNvSpPr txBox="1"/>
          <p:nvPr/>
        </p:nvSpPr>
        <p:spPr>
          <a:xfrm>
            <a:off x="656225" y="1034425"/>
            <a:ext cx="7679100" cy="1290300"/>
          </a:xfrm>
          <a:prstGeom prst="rect">
            <a:avLst/>
          </a:prstGeom>
          <a:noFill/>
          <a:ln>
            <a:noFill/>
          </a:ln>
        </p:spPr>
        <p:txBody>
          <a:bodyPr anchorCtr="0" anchor="ctr" bIns="91425" lIns="91425" spcFirstLastPara="1" rIns="91425" wrap="square" tIns="91425">
            <a:normAutofit/>
          </a:bodyPr>
          <a:lstStyle/>
          <a:p>
            <a:pPr indent="0" lvl="0" marL="0" rtl="0" algn="l">
              <a:lnSpc>
                <a:spcPct val="115000"/>
              </a:lnSpc>
              <a:spcBef>
                <a:spcPts val="0"/>
              </a:spcBef>
              <a:spcAft>
                <a:spcPts val="1200"/>
              </a:spcAft>
              <a:buNone/>
            </a:pPr>
            <a:r>
              <a:rPr b="1" lang="en" sz="1800">
                <a:latin typeface="Nanum Gothic"/>
                <a:ea typeface="Nanum Gothic"/>
                <a:cs typeface="Nanum Gothic"/>
                <a:sym typeface="Nanum Gothic"/>
              </a:rPr>
              <a:t>File:</a:t>
            </a:r>
            <a:r>
              <a:rPr lang="en" sz="1800">
                <a:latin typeface="Nanum Gothic"/>
                <a:ea typeface="Nanum Gothic"/>
                <a:cs typeface="Nanum Gothic"/>
                <a:sym typeface="Nanum Gothic"/>
              </a:rPr>
              <a:t>          Source/JavaScriptCore/dfg/DFGSpeculativeJIT64.cpp</a:t>
            </a:r>
            <a:endParaRPr sz="1800">
              <a:latin typeface="Nanum Gothic"/>
              <a:ea typeface="Nanum Gothic"/>
              <a:cs typeface="Nanum Gothic"/>
              <a:sym typeface="Nanum Gothic"/>
            </a:endParaRPr>
          </a:p>
        </p:txBody>
      </p:sp>
      <p:sp>
        <p:nvSpPr>
          <p:cNvPr id="812" name="Google Shape;812;p75"/>
          <p:cNvSpPr/>
          <p:nvPr/>
        </p:nvSpPr>
        <p:spPr>
          <a:xfrm>
            <a:off x="1262525" y="4821800"/>
            <a:ext cx="3504600" cy="8625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813" name="Google Shape;813;p75"/>
          <p:cNvSpPr/>
          <p:nvPr/>
        </p:nvSpPr>
        <p:spPr>
          <a:xfrm>
            <a:off x="4713050" y="2934800"/>
            <a:ext cx="3170100" cy="8880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Tag the raw float to make it a JSValue</a:t>
            </a:r>
            <a:endParaRPr>
              <a:latin typeface="Nanum Gothic"/>
              <a:ea typeface="Nanum Gothic"/>
              <a:cs typeface="Nanum Gothic"/>
              <a:sym typeface="Nanum Gothic"/>
            </a:endParaRPr>
          </a:p>
        </p:txBody>
      </p:sp>
      <p:cxnSp>
        <p:nvCxnSpPr>
          <p:cNvPr id="814" name="Google Shape;814;p75"/>
          <p:cNvCxnSpPr>
            <a:stCxn id="813" idx="3"/>
            <a:endCxn id="812" idx="0"/>
          </p:cNvCxnSpPr>
          <p:nvPr/>
        </p:nvCxnSpPr>
        <p:spPr>
          <a:xfrm flipH="1">
            <a:off x="3014900" y="3692755"/>
            <a:ext cx="2162400" cy="11289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76"/>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Bug 2 - NaN Bug</a:t>
            </a:r>
            <a:endParaRPr/>
          </a:p>
        </p:txBody>
      </p:sp>
      <p:sp>
        <p:nvSpPr>
          <p:cNvPr id="820" name="Google Shape;820;p76"/>
          <p:cNvSpPr txBox="1"/>
          <p:nvPr/>
        </p:nvSpPr>
        <p:spPr>
          <a:xfrm>
            <a:off x="1118250" y="2159175"/>
            <a:ext cx="6907500" cy="3636300"/>
          </a:xfrm>
          <a:prstGeom prst="rect">
            <a:avLst/>
          </a:prstGeom>
          <a:solidFill>
            <a:srgbClr val="1E1E1E"/>
          </a:soli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569CD6"/>
                </a:solidFill>
                <a:highlight>
                  <a:srgbClr val="1E1E1E"/>
                </a:highlight>
                <a:latin typeface="Courier New"/>
                <a:ea typeface="Courier New"/>
                <a:cs typeface="Courier New"/>
                <a:sym typeface="Courier New"/>
              </a:rPr>
              <a:t>void</a:t>
            </a:r>
            <a:r>
              <a:rPr lang="en" sz="1050">
                <a:solidFill>
                  <a:srgbClr val="DADADA"/>
                </a:solidFill>
                <a:highlight>
                  <a:srgbClr val="1E1E1E"/>
                </a:highlight>
                <a:latin typeface="Courier New"/>
                <a:ea typeface="Courier New"/>
                <a:cs typeface="Courier New"/>
                <a:sym typeface="Courier New"/>
              </a:rPr>
              <a:t> </a:t>
            </a:r>
            <a:r>
              <a:rPr lang="en" sz="1050">
                <a:solidFill>
                  <a:srgbClr val="DCDCAA"/>
                </a:solidFill>
                <a:highlight>
                  <a:srgbClr val="1E1E1E"/>
                </a:highlight>
                <a:latin typeface="Courier New"/>
                <a:ea typeface="Courier New"/>
                <a:cs typeface="Courier New"/>
                <a:sym typeface="Courier New"/>
              </a:rPr>
              <a:t>boxDouble</a:t>
            </a:r>
            <a:r>
              <a:rPr lang="en" sz="1050">
                <a:solidFill>
                  <a:srgbClr val="B4B4B4"/>
                </a:solidFill>
                <a:highlight>
                  <a:srgbClr val="1E1E1E"/>
                </a:highlight>
                <a:latin typeface="Courier New"/>
                <a:ea typeface="Courier New"/>
                <a:cs typeface="Courier New"/>
                <a:sym typeface="Courier New"/>
              </a:rPr>
              <a:t>(</a:t>
            </a:r>
            <a:r>
              <a:rPr lang="en" sz="1050">
                <a:solidFill>
                  <a:srgbClr val="4EC9B0"/>
                </a:solidFill>
                <a:highlight>
                  <a:srgbClr val="1E1E1E"/>
                </a:highlight>
                <a:latin typeface="Courier New"/>
                <a:ea typeface="Courier New"/>
                <a:cs typeface="Courier New"/>
                <a:sym typeface="Courier New"/>
              </a:rPr>
              <a:t>FPRReg</a:t>
            </a:r>
            <a:r>
              <a:rPr lang="en" sz="1050">
                <a:solidFill>
                  <a:srgbClr val="DADADA"/>
                </a:solidFill>
                <a:highlight>
                  <a:srgbClr val="1E1E1E"/>
                </a:highlight>
                <a:latin typeface="Courier New"/>
                <a:ea typeface="Courier New"/>
                <a:cs typeface="Courier New"/>
                <a:sym typeface="Courier New"/>
              </a:rPr>
              <a:t> </a:t>
            </a:r>
            <a:r>
              <a:rPr lang="en" sz="1050">
                <a:solidFill>
                  <a:srgbClr val="9A9A9A"/>
                </a:solidFill>
                <a:highlight>
                  <a:srgbClr val="1E1E1E"/>
                </a:highlight>
                <a:latin typeface="Courier New"/>
                <a:ea typeface="Courier New"/>
                <a:cs typeface="Courier New"/>
                <a:sym typeface="Courier New"/>
              </a:rPr>
              <a:t>fpr</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a:t>
            </a:r>
            <a:r>
              <a:rPr lang="en" sz="1050">
                <a:solidFill>
                  <a:srgbClr val="4EC9B0"/>
                </a:solidFill>
                <a:highlight>
                  <a:srgbClr val="1E1E1E"/>
                </a:highlight>
                <a:latin typeface="Courier New"/>
                <a:ea typeface="Courier New"/>
                <a:cs typeface="Courier New"/>
                <a:sym typeface="Courier New"/>
              </a:rPr>
              <a:t>JSValueRegs</a:t>
            </a:r>
            <a:r>
              <a:rPr lang="en" sz="1050">
                <a:solidFill>
                  <a:srgbClr val="DADADA"/>
                </a:solidFill>
                <a:highlight>
                  <a:srgbClr val="1E1E1E"/>
                </a:highlight>
                <a:latin typeface="Courier New"/>
                <a:ea typeface="Courier New"/>
                <a:cs typeface="Courier New"/>
                <a:sym typeface="Courier New"/>
              </a:rPr>
              <a:t> </a:t>
            </a:r>
            <a:r>
              <a:rPr lang="en" sz="1050">
                <a:solidFill>
                  <a:srgbClr val="9A9A9A"/>
                </a:solidFill>
                <a:highlight>
                  <a:srgbClr val="1E1E1E"/>
                </a:highlight>
                <a:latin typeface="Courier New"/>
                <a:ea typeface="Courier New"/>
                <a:cs typeface="Courier New"/>
                <a:sym typeface="Courier New"/>
              </a:rPr>
              <a:t>regs</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a:t>
            </a:r>
            <a:r>
              <a:rPr lang="en" sz="1050">
                <a:solidFill>
                  <a:srgbClr val="4EC9B0"/>
                </a:solidFill>
                <a:highlight>
                  <a:srgbClr val="1E1E1E"/>
                </a:highlight>
                <a:latin typeface="Courier New"/>
                <a:ea typeface="Courier New"/>
                <a:cs typeface="Courier New"/>
                <a:sym typeface="Courier New"/>
              </a:rPr>
              <a:t>TagRegistersMode</a:t>
            </a:r>
            <a:r>
              <a:rPr lang="en" sz="1050">
                <a:solidFill>
                  <a:srgbClr val="DADADA"/>
                </a:solidFill>
                <a:highlight>
                  <a:srgbClr val="1E1E1E"/>
                </a:highlight>
                <a:latin typeface="Courier New"/>
                <a:ea typeface="Courier New"/>
                <a:cs typeface="Courier New"/>
                <a:sym typeface="Courier New"/>
              </a:rPr>
              <a:t> </a:t>
            </a:r>
            <a:r>
              <a:rPr lang="en" sz="1050">
                <a:solidFill>
                  <a:srgbClr val="9A9A9A"/>
                </a:solidFill>
                <a:highlight>
                  <a:srgbClr val="1E1E1E"/>
                </a:highlight>
                <a:latin typeface="Courier New"/>
                <a:ea typeface="Courier New"/>
                <a:cs typeface="Courier New"/>
                <a:sym typeface="Courier New"/>
              </a:rPr>
              <a:t>mode</a:t>
            </a:r>
            <a:r>
              <a:rPr lang="en" sz="1050">
                <a:solidFill>
                  <a:srgbClr val="DADADA"/>
                </a:solidFill>
                <a:highlight>
                  <a:srgbClr val="1E1E1E"/>
                </a:highlight>
                <a:latin typeface="Courier New"/>
                <a:ea typeface="Courier New"/>
                <a:cs typeface="Courier New"/>
                <a:sym typeface="Courier New"/>
              </a:rPr>
              <a:t> </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HaveTagRegisters</a:t>
            </a:r>
            <a:r>
              <a:rPr lang="en" sz="1050">
                <a:solidFill>
                  <a:srgbClr val="B4B4B4"/>
                </a:solidFill>
                <a:highlight>
                  <a:srgbClr val="1E1E1E"/>
                </a:highlight>
                <a:latin typeface="Courier New"/>
                <a:ea typeface="Courier New"/>
                <a:cs typeface="Courier New"/>
                <a:sym typeface="Courier New"/>
              </a:rPr>
              <a:t>)</a:t>
            </a:r>
            <a:endParaRPr sz="1050">
              <a:solidFill>
                <a:srgbClr val="B4B4B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B4B4B4"/>
                </a:solidFill>
                <a:highlight>
                  <a:srgbClr val="1E1E1E"/>
                </a:highlight>
                <a:latin typeface="Courier New"/>
                <a:ea typeface="Courier New"/>
                <a:cs typeface="Courier New"/>
                <a:sym typeface="Courier New"/>
              </a:rPr>
              <a:t>{</a:t>
            </a:r>
            <a:endParaRPr sz="1050">
              <a:solidFill>
                <a:srgbClr val="B4B4B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CDCAA"/>
                </a:solidFill>
                <a:highlight>
                  <a:srgbClr val="1E1E1E"/>
                </a:highlight>
                <a:latin typeface="Courier New"/>
                <a:ea typeface="Courier New"/>
                <a:cs typeface="Courier New"/>
                <a:sym typeface="Courier New"/>
              </a:rPr>
              <a:t>  boxDouble</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fpr</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regs</a:t>
            </a:r>
            <a:r>
              <a:rPr lang="en" sz="1050">
                <a:solidFill>
                  <a:srgbClr val="B4B4B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gpr</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mode</a:t>
            </a:r>
            <a:r>
              <a:rPr lang="en" sz="1050">
                <a:solidFill>
                  <a:srgbClr val="B4B4B4"/>
                </a:solidFill>
                <a:highlight>
                  <a:srgbClr val="1E1E1E"/>
                </a:highlight>
                <a:latin typeface="Courier New"/>
                <a:ea typeface="Courier New"/>
                <a:cs typeface="Courier New"/>
                <a:sym typeface="Courier New"/>
              </a:rPr>
              <a:t>);</a:t>
            </a:r>
            <a:endParaRPr sz="1050">
              <a:solidFill>
                <a:srgbClr val="B4B4B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B4B4B4"/>
                </a:solidFill>
                <a:highlight>
                  <a:srgbClr val="1E1E1E"/>
                </a:highlight>
                <a:latin typeface="Courier New"/>
                <a:ea typeface="Courier New"/>
                <a:cs typeface="Courier New"/>
                <a:sym typeface="Courier New"/>
              </a:rPr>
              <a:t>}</a:t>
            </a:r>
            <a:endParaRPr sz="1050">
              <a:solidFill>
                <a:srgbClr val="B4B4B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ADADA"/>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4EC9B0"/>
                </a:solidFill>
                <a:highlight>
                  <a:srgbClr val="1E1E1E"/>
                </a:highlight>
                <a:latin typeface="Courier New"/>
                <a:ea typeface="Courier New"/>
                <a:cs typeface="Courier New"/>
                <a:sym typeface="Courier New"/>
              </a:rPr>
              <a:t>GPRReg</a:t>
            </a:r>
            <a:r>
              <a:rPr lang="en" sz="1050">
                <a:solidFill>
                  <a:srgbClr val="DADADA"/>
                </a:solidFill>
                <a:highlight>
                  <a:srgbClr val="1E1E1E"/>
                </a:highlight>
                <a:latin typeface="Courier New"/>
                <a:ea typeface="Courier New"/>
                <a:cs typeface="Courier New"/>
                <a:sym typeface="Courier New"/>
              </a:rPr>
              <a:t> </a:t>
            </a:r>
            <a:r>
              <a:rPr lang="en" sz="1050">
                <a:solidFill>
                  <a:srgbClr val="DCDCAA"/>
                </a:solidFill>
                <a:highlight>
                  <a:srgbClr val="1E1E1E"/>
                </a:highlight>
                <a:latin typeface="Courier New"/>
                <a:ea typeface="Courier New"/>
                <a:cs typeface="Courier New"/>
                <a:sym typeface="Courier New"/>
              </a:rPr>
              <a:t>boxDouble</a:t>
            </a:r>
            <a:r>
              <a:rPr lang="en" sz="1050">
                <a:solidFill>
                  <a:srgbClr val="B4B4B4"/>
                </a:solidFill>
                <a:highlight>
                  <a:srgbClr val="1E1E1E"/>
                </a:highlight>
                <a:latin typeface="Courier New"/>
                <a:ea typeface="Courier New"/>
                <a:cs typeface="Courier New"/>
                <a:sym typeface="Courier New"/>
              </a:rPr>
              <a:t>(</a:t>
            </a:r>
            <a:r>
              <a:rPr lang="en" sz="1050">
                <a:solidFill>
                  <a:srgbClr val="4EC9B0"/>
                </a:solidFill>
                <a:highlight>
                  <a:srgbClr val="1E1E1E"/>
                </a:highlight>
                <a:latin typeface="Courier New"/>
                <a:ea typeface="Courier New"/>
                <a:cs typeface="Courier New"/>
                <a:sym typeface="Courier New"/>
              </a:rPr>
              <a:t>FPRReg</a:t>
            </a:r>
            <a:r>
              <a:rPr lang="en" sz="1050">
                <a:solidFill>
                  <a:srgbClr val="DADADA"/>
                </a:solidFill>
                <a:highlight>
                  <a:srgbClr val="1E1E1E"/>
                </a:highlight>
                <a:latin typeface="Courier New"/>
                <a:ea typeface="Courier New"/>
                <a:cs typeface="Courier New"/>
                <a:sym typeface="Courier New"/>
              </a:rPr>
              <a:t> </a:t>
            </a:r>
            <a:r>
              <a:rPr lang="en" sz="1050">
                <a:solidFill>
                  <a:srgbClr val="9A9A9A"/>
                </a:solidFill>
                <a:highlight>
                  <a:srgbClr val="1E1E1E"/>
                </a:highlight>
                <a:latin typeface="Courier New"/>
                <a:ea typeface="Courier New"/>
                <a:cs typeface="Courier New"/>
                <a:sym typeface="Courier New"/>
              </a:rPr>
              <a:t>fpr</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a:t>
            </a:r>
            <a:r>
              <a:rPr lang="en" sz="1050">
                <a:solidFill>
                  <a:srgbClr val="4EC9B0"/>
                </a:solidFill>
                <a:highlight>
                  <a:srgbClr val="1E1E1E"/>
                </a:highlight>
                <a:latin typeface="Courier New"/>
                <a:ea typeface="Courier New"/>
                <a:cs typeface="Courier New"/>
                <a:sym typeface="Courier New"/>
              </a:rPr>
              <a:t>GPRReg</a:t>
            </a:r>
            <a:r>
              <a:rPr lang="en" sz="1050">
                <a:solidFill>
                  <a:srgbClr val="DADADA"/>
                </a:solidFill>
                <a:highlight>
                  <a:srgbClr val="1E1E1E"/>
                </a:highlight>
                <a:latin typeface="Courier New"/>
                <a:ea typeface="Courier New"/>
                <a:cs typeface="Courier New"/>
                <a:sym typeface="Courier New"/>
              </a:rPr>
              <a:t> </a:t>
            </a:r>
            <a:r>
              <a:rPr lang="en" sz="1050">
                <a:solidFill>
                  <a:srgbClr val="9A9A9A"/>
                </a:solidFill>
                <a:highlight>
                  <a:srgbClr val="1E1E1E"/>
                </a:highlight>
                <a:latin typeface="Courier New"/>
                <a:ea typeface="Courier New"/>
                <a:cs typeface="Courier New"/>
                <a:sym typeface="Courier New"/>
              </a:rPr>
              <a:t>gpr</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a:t>
            </a:r>
            <a:r>
              <a:rPr lang="en" sz="1050">
                <a:solidFill>
                  <a:srgbClr val="4EC9B0"/>
                </a:solidFill>
                <a:highlight>
                  <a:srgbClr val="1E1E1E"/>
                </a:highlight>
                <a:latin typeface="Courier New"/>
                <a:ea typeface="Courier New"/>
                <a:cs typeface="Courier New"/>
                <a:sym typeface="Courier New"/>
              </a:rPr>
              <a:t>TagRegistersMode</a:t>
            </a:r>
            <a:r>
              <a:rPr lang="en" sz="1050">
                <a:solidFill>
                  <a:srgbClr val="DADADA"/>
                </a:solidFill>
                <a:highlight>
                  <a:srgbClr val="1E1E1E"/>
                </a:highlight>
                <a:latin typeface="Courier New"/>
                <a:ea typeface="Courier New"/>
                <a:cs typeface="Courier New"/>
                <a:sym typeface="Courier New"/>
              </a:rPr>
              <a:t> </a:t>
            </a:r>
            <a:r>
              <a:rPr lang="en" sz="1050">
                <a:solidFill>
                  <a:srgbClr val="9A9A9A"/>
                </a:solidFill>
                <a:highlight>
                  <a:srgbClr val="1E1E1E"/>
                </a:highlight>
                <a:latin typeface="Courier New"/>
                <a:ea typeface="Courier New"/>
                <a:cs typeface="Courier New"/>
                <a:sym typeface="Courier New"/>
              </a:rPr>
              <a:t>mode</a:t>
            </a:r>
            <a:r>
              <a:rPr lang="en" sz="1050">
                <a:solidFill>
                  <a:srgbClr val="DADADA"/>
                </a:solidFill>
                <a:highlight>
                  <a:srgbClr val="1E1E1E"/>
                </a:highlight>
                <a:latin typeface="Courier New"/>
                <a:ea typeface="Courier New"/>
                <a:cs typeface="Courier New"/>
                <a:sym typeface="Courier New"/>
              </a:rPr>
              <a:t> </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HaveTagRegisters</a:t>
            </a:r>
            <a:r>
              <a:rPr lang="en" sz="1050">
                <a:solidFill>
                  <a:srgbClr val="B4B4B4"/>
                </a:solidFill>
                <a:highlight>
                  <a:srgbClr val="1E1E1E"/>
                </a:highlight>
                <a:latin typeface="Courier New"/>
                <a:ea typeface="Courier New"/>
                <a:cs typeface="Courier New"/>
                <a:sym typeface="Courier New"/>
              </a:rPr>
              <a:t>)</a:t>
            </a:r>
            <a:endParaRPr sz="1050">
              <a:solidFill>
                <a:srgbClr val="B4B4B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B4B4B4"/>
                </a:solidFill>
                <a:highlight>
                  <a:srgbClr val="1E1E1E"/>
                </a:highlight>
                <a:latin typeface="Courier New"/>
                <a:ea typeface="Courier New"/>
                <a:cs typeface="Courier New"/>
                <a:sym typeface="Courier New"/>
              </a:rPr>
              <a:t>{</a:t>
            </a:r>
            <a:endParaRPr sz="1050">
              <a:solidFill>
                <a:srgbClr val="B4B4B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CDCAA"/>
                </a:solidFill>
                <a:highlight>
                  <a:srgbClr val="1E1E1E"/>
                </a:highlight>
                <a:latin typeface="Courier New"/>
                <a:ea typeface="Courier New"/>
                <a:cs typeface="Courier New"/>
                <a:sym typeface="Courier New"/>
              </a:rPr>
              <a:t>  moveDoubleTo64</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fpr</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gpr</a:t>
            </a:r>
            <a:r>
              <a:rPr lang="en" sz="1050">
                <a:solidFill>
                  <a:srgbClr val="B4B4B4"/>
                </a:solidFill>
                <a:highlight>
                  <a:srgbClr val="1E1E1E"/>
                </a:highlight>
                <a:latin typeface="Courier New"/>
                <a:ea typeface="Courier New"/>
                <a:cs typeface="Courier New"/>
                <a:sym typeface="Courier New"/>
              </a:rPr>
              <a:t>);</a:t>
            </a:r>
            <a:endParaRPr sz="1050">
              <a:solidFill>
                <a:srgbClr val="57A64A"/>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8A0DF"/>
                </a:solidFill>
                <a:highlight>
                  <a:srgbClr val="1E1E1E"/>
                </a:highlight>
                <a:latin typeface="Courier New"/>
                <a:ea typeface="Courier New"/>
                <a:cs typeface="Courier New"/>
                <a:sym typeface="Courier New"/>
              </a:rPr>
              <a:t>  if</a:t>
            </a:r>
            <a:r>
              <a:rPr lang="en" sz="1050">
                <a:solidFill>
                  <a:srgbClr val="DADADA"/>
                </a:solidFill>
                <a:highlight>
                  <a:srgbClr val="1E1E1E"/>
                </a:highlight>
                <a:latin typeface="Courier New"/>
                <a:ea typeface="Courier New"/>
                <a:cs typeface="Courier New"/>
                <a:sym typeface="Courier New"/>
              </a:rPr>
              <a:t> </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mode </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DoNotHaveTagRegisters</a:t>
            </a:r>
            <a:r>
              <a:rPr lang="en" sz="1050">
                <a:solidFill>
                  <a:srgbClr val="B4B4B4"/>
                </a:solidFill>
                <a:highlight>
                  <a:srgbClr val="1E1E1E"/>
                </a:highlight>
                <a:latin typeface="Courier New"/>
                <a:ea typeface="Courier New"/>
                <a:cs typeface="Courier New"/>
                <a:sym typeface="Courier New"/>
              </a:rPr>
              <a:t>)</a:t>
            </a:r>
            <a:endParaRPr sz="1050">
              <a:solidFill>
                <a:srgbClr val="B4B4B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CDCAA"/>
                </a:solidFill>
                <a:highlight>
                  <a:srgbClr val="1E1E1E"/>
                </a:highlight>
                <a:latin typeface="Courier New"/>
                <a:ea typeface="Courier New"/>
                <a:cs typeface="Courier New"/>
                <a:sym typeface="Courier New"/>
              </a:rPr>
              <a:t>     sub64</a:t>
            </a:r>
            <a:r>
              <a:rPr lang="en" sz="1050">
                <a:solidFill>
                  <a:srgbClr val="B4B4B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TrustedImm64</a:t>
            </a:r>
            <a:r>
              <a:rPr lang="en" sz="1050">
                <a:solidFill>
                  <a:srgbClr val="B4B4B4"/>
                </a:solidFill>
                <a:highlight>
                  <a:srgbClr val="1E1E1E"/>
                </a:highlight>
                <a:latin typeface="Courier New"/>
                <a:ea typeface="Courier New"/>
                <a:cs typeface="Courier New"/>
                <a:sym typeface="Courier New"/>
              </a:rPr>
              <a:t>(</a:t>
            </a:r>
            <a:r>
              <a:rPr lang="en" sz="1050">
                <a:solidFill>
                  <a:srgbClr val="C8C8C8"/>
                </a:solidFill>
                <a:highlight>
                  <a:srgbClr val="1E1E1E"/>
                </a:highlight>
                <a:latin typeface="Courier New"/>
                <a:ea typeface="Courier New"/>
                <a:cs typeface="Courier New"/>
                <a:sym typeface="Courier New"/>
              </a:rPr>
              <a:t>JSValue</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NumberTag</a:t>
            </a:r>
            <a:r>
              <a:rPr lang="en" sz="1050">
                <a:solidFill>
                  <a:srgbClr val="B4B4B4"/>
                </a:solidFill>
                <a:highlight>
                  <a:srgbClr val="1E1E1E"/>
                </a:highlight>
                <a:latin typeface="Courier New"/>
                <a:ea typeface="Courier New"/>
                <a:cs typeface="Courier New"/>
                <a:sym typeface="Courier New"/>
              </a:rPr>
              <a:t>),</a:t>
            </a:r>
            <a:r>
              <a:rPr lang="en" sz="1050">
                <a:solidFill>
                  <a:srgbClr val="DADADA"/>
                </a:solidFill>
                <a:highlight>
                  <a:srgbClr val="1E1E1E"/>
                </a:highlight>
                <a:latin typeface="Courier New"/>
                <a:ea typeface="Courier New"/>
                <a:cs typeface="Courier New"/>
                <a:sym typeface="Courier New"/>
              </a:rPr>
              <a:t> gpr</a:t>
            </a:r>
            <a:r>
              <a:rPr lang="en" sz="1050">
                <a:solidFill>
                  <a:srgbClr val="B4B4B4"/>
                </a:solidFill>
                <a:highlight>
                  <a:srgbClr val="1E1E1E"/>
                </a:highlight>
                <a:latin typeface="Courier New"/>
                <a:ea typeface="Courier New"/>
                <a:cs typeface="Courier New"/>
                <a:sym typeface="Courier New"/>
              </a:rPr>
              <a:t>);</a:t>
            </a:r>
            <a:endParaRPr sz="1050">
              <a:solidFill>
                <a:srgbClr val="B4B4B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57A64A"/>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57A64A"/>
                </a:solidFill>
                <a:highlight>
                  <a:srgbClr val="1E1E1E"/>
                </a:highlight>
                <a:latin typeface="Courier New"/>
                <a:ea typeface="Courier New"/>
                <a:cs typeface="Courier New"/>
                <a:sym typeface="Courier New"/>
              </a:rPr>
              <a:t>// [TRUNCATED]</a:t>
            </a:r>
            <a:endParaRPr sz="1050">
              <a:solidFill>
                <a:srgbClr val="57A64A"/>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57A64A"/>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8A0DF"/>
                </a:solidFill>
                <a:highlight>
                  <a:srgbClr val="1E1E1E"/>
                </a:highlight>
                <a:latin typeface="Courier New"/>
                <a:ea typeface="Courier New"/>
                <a:cs typeface="Courier New"/>
                <a:sym typeface="Courier New"/>
              </a:rPr>
              <a:t>  return</a:t>
            </a:r>
            <a:r>
              <a:rPr lang="en" sz="1050">
                <a:solidFill>
                  <a:srgbClr val="DADADA"/>
                </a:solidFill>
                <a:highlight>
                  <a:srgbClr val="1E1E1E"/>
                </a:highlight>
                <a:latin typeface="Courier New"/>
                <a:ea typeface="Courier New"/>
                <a:cs typeface="Courier New"/>
                <a:sym typeface="Courier New"/>
              </a:rPr>
              <a:t> gpr</a:t>
            </a:r>
            <a:r>
              <a:rPr lang="en" sz="1050">
                <a:solidFill>
                  <a:srgbClr val="B4B4B4"/>
                </a:solidFill>
                <a:highlight>
                  <a:srgbClr val="1E1E1E"/>
                </a:highlight>
                <a:latin typeface="Courier New"/>
                <a:ea typeface="Courier New"/>
                <a:cs typeface="Courier New"/>
                <a:sym typeface="Courier New"/>
              </a:rPr>
              <a:t>;</a:t>
            </a:r>
            <a:endParaRPr sz="1050">
              <a:solidFill>
                <a:srgbClr val="B4B4B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B4B4B4"/>
                </a:solidFill>
                <a:highlight>
                  <a:srgbClr val="1E1E1E"/>
                </a:highlight>
                <a:latin typeface="Courier New"/>
                <a:ea typeface="Courier New"/>
                <a:cs typeface="Courier New"/>
                <a:sym typeface="Courier New"/>
              </a:rPr>
              <a:t>}</a:t>
            </a:r>
            <a:endParaRPr sz="1050">
              <a:solidFill>
                <a:srgbClr val="57A64A"/>
              </a:solidFill>
              <a:highlight>
                <a:srgbClr val="1E1E1E"/>
              </a:highlight>
              <a:latin typeface="Courier New"/>
              <a:ea typeface="Courier New"/>
              <a:cs typeface="Courier New"/>
              <a:sym typeface="Courier New"/>
            </a:endParaRPr>
          </a:p>
        </p:txBody>
      </p:sp>
      <p:sp>
        <p:nvSpPr>
          <p:cNvPr id="821" name="Google Shape;821;p76"/>
          <p:cNvSpPr txBox="1"/>
          <p:nvPr/>
        </p:nvSpPr>
        <p:spPr>
          <a:xfrm>
            <a:off x="656225" y="1034425"/>
            <a:ext cx="7679100" cy="1290300"/>
          </a:xfrm>
          <a:prstGeom prst="rect">
            <a:avLst/>
          </a:prstGeom>
          <a:noFill/>
          <a:ln>
            <a:noFill/>
          </a:ln>
        </p:spPr>
        <p:txBody>
          <a:bodyPr anchorCtr="0" anchor="ctr" bIns="91425" lIns="91425" spcFirstLastPara="1" rIns="91425" wrap="square" tIns="91425">
            <a:normAutofit/>
          </a:bodyPr>
          <a:lstStyle/>
          <a:p>
            <a:pPr indent="0" lvl="0" marL="0" rtl="0" algn="l">
              <a:lnSpc>
                <a:spcPct val="115000"/>
              </a:lnSpc>
              <a:spcBef>
                <a:spcPts val="0"/>
              </a:spcBef>
              <a:spcAft>
                <a:spcPts val="1200"/>
              </a:spcAft>
              <a:buNone/>
            </a:pPr>
            <a:r>
              <a:rPr b="1" lang="en" sz="1800">
                <a:latin typeface="Nanum Gothic"/>
                <a:ea typeface="Nanum Gothic"/>
                <a:cs typeface="Nanum Gothic"/>
                <a:sym typeface="Nanum Gothic"/>
              </a:rPr>
              <a:t>File:</a:t>
            </a:r>
            <a:r>
              <a:rPr lang="en" sz="1800">
                <a:latin typeface="Nanum Gothic"/>
                <a:ea typeface="Nanum Gothic"/>
                <a:cs typeface="Nanum Gothic"/>
                <a:sym typeface="Nanum Gothic"/>
              </a:rPr>
              <a:t>          Source/JavaScriptCore/jit/AssemblyHelpers.h</a:t>
            </a:r>
            <a:endParaRPr sz="1800">
              <a:latin typeface="Nanum Gothic"/>
              <a:ea typeface="Nanum Gothic"/>
              <a:cs typeface="Nanum Gothic"/>
              <a:sym typeface="Nanum Gothic"/>
            </a:endParaRPr>
          </a:p>
        </p:txBody>
      </p:sp>
      <p:sp>
        <p:nvSpPr>
          <p:cNvPr id="822" name="Google Shape;822;p76"/>
          <p:cNvSpPr/>
          <p:nvPr/>
        </p:nvSpPr>
        <p:spPr>
          <a:xfrm>
            <a:off x="1435050" y="4261100"/>
            <a:ext cx="3882000" cy="5499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823" name="Google Shape;823;p76"/>
          <p:cNvSpPr/>
          <p:nvPr/>
        </p:nvSpPr>
        <p:spPr>
          <a:xfrm>
            <a:off x="4637575" y="2349488"/>
            <a:ext cx="3170100" cy="8880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NumberTag = 0xfffe000000000000</a:t>
            </a:r>
            <a:endParaRPr>
              <a:latin typeface="Nanum Gothic"/>
              <a:ea typeface="Nanum Gothic"/>
              <a:cs typeface="Nanum Gothic"/>
              <a:sym typeface="Nanum Gothic"/>
            </a:endParaRPr>
          </a:p>
        </p:txBody>
      </p:sp>
      <p:cxnSp>
        <p:nvCxnSpPr>
          <p:cNvPr id="824" name="Google Shape;824;p76"/>
          <p:cNvCxnSpPr>
            <a:stCxn id="823" idx="3"/>
          </p:cNvCxnSpPr>
          <p:nvPr/>
        </p:nvCxnSpPr>
        <p:spPr>
          <a:xfrm flipH="1">
            <a:off x="2939425" y="3107443"/>
            <a:ext cx="2162400" cy="11289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77"/>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Bug 2 - NaN Bug</a:t>
            </a:r>
            <a:endParaRPr/>
          </a:p>
        </p:txBody>
      </p:sp>
      <p:sp>
        <p:nvSpPr>
          <p:cNvPr id="830" name="Google Shape;830;p77"/>
          <p:cNvSpPr/>
          <p:nvPr/>
        </p:nvSpPr>
        <p:spPr>
          <a:xfrm>
            <a:off x="2939550" y="4991800"/>
            <a:ext cx="3264900" cy="7146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(JSValue*)</a:t>
            </a:r>
            <a:r>
              <a:rPr b="1" lang="en"/>
              <a:t>0x0000</a:t>
            </a:r>
            <a:r>
              <a:rPr lang="en"/>
              <a:t>000012345678</a:t>
            </a:r>
            <a:endParaRPr/>
          </a:p>
        </p:txBody>
      </p:sp>
      <p:sp>
        <p:nvSpPr>
          <p:cNvPr id="831" name="Google Shape;831;p77"/>
          <p:cNvSpPr/>
          <p:nvPr/>
        </p:nvSpPr>
        <p:spPr>
          <a:xfrm>
            <a:off x="966287" y="2557025"/>
            <a:ext cx="3400800" cy="7146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000000"/>
                </a:solidFill>
              </a:rPr>
              <a:t>Impure NaN == </a:t>
            </a:r>
            <a:r>
              <a:rPr b="1" lang="en">
                <a:solidFill>
                  <a:srgbClr val="000000"/>
                </a:solidFill>
              </a:rPr>
              <a:t>0xFFFE</a:t>
            </a:r>
            <a:r>
              <a:rPr lang="en">
                <a:solidFill>
                  <a:srgbClr val="000000"/>
                </a:solidFill>
              </a:rPr>
              <a:t>000012345678</a:t>
            </a:r>
            <a:endParaRPr/>
          </a:p>
        </p:txBody>
      </p:sp>
      <p:sp>
        <p:nvSpPr>
          <p:cNvPr id="832" name="Google Shape;832;p77"/>
          <p:cNvSpPr/>
          <p:nvPr/>
        </p:nvSpPr>
        <p:spPr>
          <a:xfrm>
            <a:off x="4786838" y="2557025"/>
            <a:ext cx="3400800" cy="7146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rPr>
              <a:t>NumberTag == </a:t>
            </a:r>
            <a:r>
              <a:rPr b="1" lang="en">
                <a:solidFill>
                  <a:srgbClr val="000000"/>
                </a:solidFill>
              </a:rPr>
              <a:t>0xFFFE</a:t>
            </a:r>
            <a:r>
              <a:rPr lang="en">
                <a:solidFill>
                  <a:srgbClr val="000000"/>
                </a:solidFill>
              </a:rPr>
              <a:t>000000000000</a:t>
            </a:r>
            <a:endParaRPr/>
          </a:p>
        </p:txBody>
      </p:sp>
      <p:sp>
        <p:nvSpPr>
          <p:cNvPr id="833" name="Google Shape;833;p77"/>
          <p:cNvSpPr txBox="1"/>
          <p:nvPr/>
        </p:nvSpPr>
        <p:spPr>
          <a:xfrm>
            <a:off x="4397502" y="2577976"/>
            <a:ext cx="309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300">
                <a:latin typeface="Nanum Gothic"/>
                <a:ea typeface="Nanum Gothic"/>
                <a:cs typeface="Nanum Gothic"/>
                <a:sym typeface="Nanum Gothic"/>
              </a:rPr>
              <a:t>-</a:t>
            </a:r>
            <a:endParaRPr sz="3300">
              <a:latin typeface="Nanum Gothic"/>
              <a:ea typeface="Nanum Gothic"/>
              <a:cs typeface="Nanum Gothic"/>
              <a:sym typeface="Nanum Gothic"/>
            </a:endParaRPr>
          </a:p>
        </p:txBody>
      </p:sp>
      <p:cxnSp>
        <p:nvCxnSpPr>
          <p:cNvPr id="834" name="Google Shape;834;p77"/>
          <p:cNvCxnSpPr/>
          <p:nvPr/>
        </p:nvCxnSpPr>
        <p:spPr>
          <a:xfrm>
            <a:off x="4572000" y="3557375"/>
            <a:ext cx="0" cy="1260600"/>
          </a:xfrm>
          <a:prstGeom prst="straightConnector1">
            <a:avLst/>
          </a:prstGeom>
          <a:noFill/>
          <a:ln cap="flat" cmpd="sng" w="9525">
            <a:solidFill>
              <a:srgbClr val="595959"/>
            </a:solidFill>
            <a:prstDash val="solid"/>
            <a:round/>
            <a:headEnd len="med" w="med" type="none"/>
            <a:tailEnd len="med" w="med" type="triangle"/>
          </a:ln>
        </p:spPr>
      </p:cxnSp>
      <p:pic>
        <p:nvPicPr>
          <p:cNvPr id="835" name="Google Shape;835;p77"/>
          <p:cNvPicPr preferRelativeResize="0"/>
          <p:nvPr/>
        </p:nvPicPr>
        <p:blipFill>
          <a:blip r:embed="rId3">
            <a:alphaModFix/>
          </a:blip>
          <a:stretch>
            <a:fillRect/>
          </a:stretch>
        </p:blipFill>
        <p:spPr>
          <a:xfrm>
            <a:off x="2357175" y="4158450"/>
            <a:ext cx="997000" cy="997000"/>
          </a:xfrm>
          <a:prstGeom prst="rect">
            <a:avLst/>
          </a:prstGeom>
          <a:noFill/>
          <a:ln>
            <a:noFill/>
          </a:ln>
        </p:spPr>
      </p:pic>
      <p:sp>
        <p:nvSpPr>
          <p:cNvPr id="836" name="Google Shape;836;p77"/>
          <p:cNvSpPr txBox="1"/>
          <p:nvPr/>
        </p:nvSpPr>
        <p:spPr>
          <a:xfrm>
            <a:off x="966275" y="1826600"/>
            <a:ext cx="7221300" cy="500100"/>
          </a:xfrm>
          <a:prstGeom prst="rect">
            <a:avLst/>
          </a:prstGeom>
          <a:solidFill>
            <a:srgbClr val="1E1E1E"/>
          </a:solidFill>
          <a:ln>
            <a:noFill/>
          </a:ln>
        </p:spPr>
        <p:txBody>
          <a:bodyPr anchorCtr="0" anchor="t" bIns="91425" lIns="91425" spcFirstLastPara="1" rIns="91425" wrap="square" tIns="91425">
            <a:spAutoFit/>
          </a:bodyPr>
          <a:lstStyle/>
          <a:p>
            <a:pPr indent="0" lvl="0" marL="0" rtl="0" algn="ctr">
              <a:lnSpc>
                <a:spcPct val="135714"/>
              </a:lnSpc>
              <a:spcBef>
                <a:spcPts val="0"/>
              </a:spcBef>
              <a:spcAft>
                <a:spcPts val="0"/>
              </a:spcAft>
              <a:buNone/>
            </a:pPr>
            <a:r>
              <a:rPr lang="en" sz="2050">
                <a:solidFill>
                  <a:srgbClr val="DCDCAA"/>
                </a:solidFill>
                <a:highlight>
                  <a:srgbClr val="1E1E1E"/>
                </a:highlight>
                <a:latin typeface="Courier New"/>
                <a:ea typeface="Courier New"/>
                <a:cs typeface="Courier New"/>
                <a:sym typeface="Courier New"/>
              </a:rPr>
              <a:t>sub64</a:t>
            </a:r>
            <a:r>
              <a:rPr lang="en" sz="2050">
                <a:solidFill>
                  <a:srgbClr val="B4B4B4"/>
                </a:solidFill>
                <a:highlight>
                  <a:srgbClr val="1E1E1E"/>
                </a:highlight>
                <a:latin typeface="Courier New"/>
                <a:ea typeface="Courier New"/>
                <a:cs typeface="Courier New"/>
                <a:sym typeface="Courier New"/>
              </a:rPr>
              <a:t>(</a:t>
            </a:r>
            <a:r>
              <a:rPr lang="en" sz="2050">
                <a:solidFill>
                  <a:srgbClr val="DCDCAA"/>
                </a:solidFill>
                <a:highlight>
                  <a:srgbClr val="1E1E1E"/>
                </a:highlight>
                <a:latin typeface="Courier New"/>
                <a:ea typeface="Courier New"/>
                <a:cs typeface="Courier New"/>
                <a:sym typeface="Courier New"/>
              </a:rPr>
              <a:t>TrustedImm64</a:t>
            </a:r>
            <a:r>
              <a:rPr lang="en" sz="2050">
                <a:solidFill>
                  <a:srgbClr val="B4B4B4"/>
                </a:solidFill>
                <a:highlight>
                  <a:srgbClr val="1E1E1E"/>
                </a:highlight>
                <a:latin typeface="Courier New"/>
                <a:ea typeface="Courier New"/>
                <a:cs typeface="Courier New"/>
                <a:sym typeface="Courier New"/>
              </a:rPr>
              <a:t>(</a:t>
            </a:r>
            <a:r>
              <a:rPr lang="en" sz="2050">
                <a:solidFill>
                  <a:srgbClr val="C8C8C8"/>
                </a:solidFill>
                <a:highlight>
                  <a:srgbClr val="1E1E1E"/>
                </a:highlight>
                <a:latin typeface="Courier New"/>
                <a:ea typeface="Courier New"/>
                <a:cs typeface="Courier New"/>
                <a:sym typeface="Courier New"/>
              </a:rPr>
              <a:t>JSValue</a:t>
            </a:r>
            <a:r>
              <a:rPr lang="en" sz="2050">
                <a:solidFill>
                  <a:srgbClr val="B4B4B4"/>
                </a:solidFill>
                <a:highlight>
                  <a:srgbClr val="1E1E1E"/>
                </a:highlight>
                <a:latin typeface="Courier New"/>
                <a:ea typeface="Courier New"/>
                <a:cs typeface="Courier New"/>
                <a:sym typeface="Courier New"/>
              </a:rPr>
              <a:t>::</a:t>
            </a:r>
            <a:r>
              <a:rPr lang="en" sz="2050">
                <a:solidFill>
                  <a:srgbClr val="DADADA"/>
                </a:solidFill>
                <a:highlight>
                  <a:srgbClr val="1E1E1E"/>
                </a:highlight>
                <a:latin typeface="Courier New"/>
                <a:ea typeface="Courier New"/>
                <a:cs typeface="Courier New"/>
                <a:sym typeface="Courier New"/>
              </a:rPr>
              <a:t>NumberTag</a:t>
            </a:r>
            <a:r>
              <a:rPr lang="en" sz="2050">
                <a:solidFill>
                  <a:srgbClr val="B4B4B4"/>
                </a:solidFill>
                <a:highlight>
                  <a:srgbClr val="1E1E1E"/>
                </a:highlight>
                <a:latin typeface="Courier New"/>
                <a:ea typeface="Courier New"/>
                <a:cs typeface="Courier New"/>
                <a:sym typeface="Courier New"/>
              </a:rPr>
              <a:t>),</a:t>
            </a:r>
            <a:r>
              <a:rPr lang="en" sz="2050">
                <a:solidFill>
                  <a:srgbClr val="DADADA"/>
                </a:solidFill>
                <a:highlight>
                  <a:srgbClr val="1E1E1E"/>
                </a:highlight>
                <a:latin typeface="Courier New"/>
                <a:ea typeface="Courier New"/>
                <a:cs typeface="Courier New"/>
                <a:sym typeface="Courier New"/>
              </a:rPr>
              <a:t> gpr</a:t>
            </a:r>
            <a:r>
              <a:rPr lang="en" sz="2050">
                <a:solidFill>
                  <a:srgbClr val="B4B4B4"/>
                </a:solidFill>
                <a:highlight>
                  <a:srgbClr val="1E1E1E"/>
                </a:highlight>
                <a:latin typeface="Courier New"/>
                <a:ea typeface="Courier New"/>
                <a:cs typeface="Courier New"/>
                <a:sym typeface="Courier New"/>
              </a:rPr>
              <a:t>);</a:t>
            </a:r>
            <a:endParaRPr sz="2400"/>
          </a:p>
        </p:txBody>
      </p:sp>
      <p:sp>
        <p:nvSpPr>
          <p:cNvPr id="837" name="Google Shape;837;p77"/>
          <p:cNvSpPr/>
          <p:nvPr/>
        </p:nvSpPr>
        <p:spPr>
          <a:xfrm>
            <a:off x="2322700" y="5994125"/>
            <a:ext cx="4458900" cy="63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u="sng">
                <a:solidFill>
                  <a:schemeClr val="hlink"/>
                </a:solidFill>
                <a:latin typeface="Nanum Gothic"/>
                <a:ea typeface="Nanum Gothic"/>
                <a:cs typeface="Nanum Gothic"/>
                <a:sym typeface="Nanum Gothic"/>
                <a:hlinkClick r:id="rId4"/>
              </a:rPr>
              <a:t>https://www.youtube.com/watch?v=k1wEJFqirT8</a:t>
            </a:r>
            <a:endParaRPr sz="1000">
              <a:latin typeface="Nanum Gothic"/>
              <a:ea typeface="Nanum Gothic"/>
              <a:cs typeface="Nanum Gothic"/>
              <a:sym typeface="Nanum Gothic"/>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78"/>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Learnings</a:t>
            </a:r>
            <a:endParaRPr/>
          </a:p>
        </p:txBody>
      </p:sp>
      <p:sp>
        <p:nvSpPr>
          <p:cNvPr id="843" name="Google Shape;843;p78"/>
          <p:cNvSpPr txBox="1"/>
          <p:nvPr>
            <p:ph idx="1" type="body"/>
          </p:nvPr>
        </p:nvSpPr>
        <p:spPr>
          <a:xfrm>
            <a:off x="732450" y="1597151"/>
            <a:ext cx="7679100" cy="4231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Compare implementations across compilers</a:t>
            </a:r>
            <a:endParaRPr/>
          </a:p>
          <a:p>
            <a:pPr indent="-342900" lvl="0" marL="457200" rtl="0" algn="l">
              <a:spcBef>
                <a:spcPts val="0"/>
              </a:spcBef>
              <a:spcAft>
                <a:spcPts val="0"/>
              </a:spcAft>
              <a:buSzPts val="1800"/>
              <a:buChar char="∗"/>
            </a:pPr>
            <a:r>
              <a:rPr lang="en"/>
              <a:t>Hunt for assumptions and verify they are checked or </a:t>
            </a:r>
            <a:r>
              <a:rPr lang="en"/>
              <a:t>invariant</a:t>
            </a:r>
            <a:endParaRPr/>
          </a:p>
          <a:p>
            <a:pPr indent="-342900" lvl="0" marL="457200" rtl="0" algn="l">
              <a:spcBef>
                <a:spcPts val="0"/>
              </a:spcBef>
              <a:spcAft>
                <a:spcPts val="0"/>
              </a:spcAft>
              <a:buSzPts val="1800"/>
              <a:buChar char="∗"/>
            </a:pPr>
            <a:r>
              <a:rPr lang="en"/>
              <a:t>Look for Variants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3">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79"/>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Learnings</a:t>
            </a:r>
            <a:endParaRPr/>
          </a:p>
        </p:txBody>
      </p:sp>
      <p:sp>
        <p:nvSpPr>
          <p:cNvPr id="849" name="Google Shape;849;p79"/>
          <p:cNvSpPr txBox="1"/>
          <p:nvPr>
            <p:ph idx="1" type="body"/>
          </p:nvPr>
        </p:nvSpPr>
        <p:spPr>
          <a:xfrm>
            <a:off x="732450" y="1597151"/>
            <a:ext cx="7679100" cy="4231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Compare implementations across compilers</a:t>
            </a:r>
            <a:endParaRPr/>
          </a:p>
          <a:p>
            <a:pPr indent="-342900" lvl="0" marL="457200" rtl="0" algn="l">
              <a:spcBef>
                <a:spcPts val="0"/>
              </a:spcBef>
              <a:spcAft>
                <a:spcPts val="0"/>
              </a:spcAft>
              <a:buSzPts val="1800"/>
              <a:buChar char="∗"/>
            </a:pPr>
            <a:r>
              <a:rPr lang="en"/>
              <a:t>Hunt for assumptions and verify they are checked or invariant</a:t>
            </a:r>
            <a:endParaRPr/>
          </a:p>
          <a:p>
            <a:pPr indent="-342900" lvl="0" marL="457200" rtl="0" algn="l">
              <a:spcBef>
                <a:spcPts val="0"/>
              </a:spcBef>
              <a:spcAft>
                <a:spcPts val="0"/>
              </a:spcAft>
              <a:buSzPts val="1800"/>
              <a:buChar char="∗"/>
            </a:pPr>
            <a:r>
              <a:rPr lang="en"/>
              <a:t>Look for Variants</a:t>
            </a:r>
            <a:endParaRPr/>
          </a:p>
        </p:txBody>
      </p:sp>
      <p:pic>
        <p:nvPicPr>
          <p:cNvPr id="850" name="Google Shape;850;p79"/>
          <p:cNvPicPr preferRelativeResize="0"/>
          <p:nvPr/>
        </p:nvPicPr>
        <p:blipFill>
          <a:blip r:embed="rId3">
            <a:alphaModFix/>
          </a:blip>
          <a:stretch>
            <a:fillRect/>
          </a:stretch>
        </p:blipFill>
        <p:spPr>
          <a:xfrm rot="-304984">
            <a:off x="393500" y="3329175"/>
            <a:ext cx="5677050" cy="2757775"/>
          </a:xfrm>
          <a:prstGeom prst="rect">
            <a:avLst/>
          </a:prstGeom>
          <a:noFill/>
          <a:ln>
            <a:noFill/>
          </a:ln>
        </p:spPr>
      </p:pic>
      <p:pic>
        <p:nvPicPr>
          <p:cNvPr id="851" name="Google Shape;851;p79"/>
          <p:cNvPicPr preferRelativeResize="0"/>
          <p:nvPr/>
        </p:nvPicPr>
        <p:blipFill>
          <a:blip r:embed="rId4">
            <a:alphaModFix/>
          </a:blip>
          <a:stretch>
            <a:fillRect/>
          </a:stretch>
        </p:blipFill>
        <p:spPr>
          <a:xfrm rot="530688">
            <a:off x="3547675" y="3164249"/>
            <a:ext cx="4710275" cy="3196074"/>
          </a:xfrm>
          <a:prstGeom prst="rect">
            <a:avLst/>
          </a:prstGeom>
          <a:noFill/>
          <a:ln>
            <a:noFill/>
          </a:ln>
        </p:spPr>
      </p:pic>
      <p:pic>
        <p:nvPicPr>
          <p:cNvPr id="852" name="Google Shape;852;p79"/>
          <p:cNvPicPr preferRelativeResize="0"/>
          <p:nvPr/>
        </p:nvPicPr>
        <p:blipFill>
          <a:blip r:embed="rId5">
            <a:alphaModFix/>
          </a:blip>
          <a:stretch>
            <a:fillRect/>
          </a:stretch>
        </p:blipFill>
        <p:spPr>
          <a:xfrm rot="-398766">
            <a:off x="747287" y="2879325"/>
            <a:ext cx="4969475" cy="2802700"/>
          </a:xfrm>
          <a:prstGeom prst="rect">
            <a:avLst/>
          </a:prstGeom>
          <a:noFill/>
          <a:ln>
            <a:noFill/>
          </a:ln>
        </p:spPr>
      </p:pic>
      <p:pic>
        <p:nvPicPr>
          <p:cNvPr id="853" name="Google Shape;853;p79"/>
          <p:cNvPicPr preferRelativeResize="0"/>
          <p:nvPr/>
        </p:nvPicPr>
        <p:blipFill>
          <a:blip r:embed="rId6">
            <a:alphaModFix/>
          </a:blip>
          <a:stretch>
            <a:fillRect/>
          </a:stretch>
        </p:blipFill>
        <p:spPr>
          <a:xfrm rot="1050810">
            <a:off x="2870983" y="2759250"/>
            <a:ext cx="5525860" cy="3122674"/>
          </a:xfrm>
          <a:prstGeom prst="rect">
            <a:avLst/>
          </a:prstGeom>
          <a:noFill/>
          <a:ln>
            <a:noFill/>
          </a:ln>
        </p:spPr>
      </p:pic>
      <p:pic>
        <p:nvPicPr>
          <p:cNvPr id="854" name="Google Shape;854;p79"/>
          <p:cNvPicPr preferRelativeResize="0"/>
          <p:nvPr/>
        </p:nvPicPr>
        <p:blipFill>
          <a:blip r:embed="rId7">
            <a:alphaModFix/>
          </a:blip>
          <a:stretch>
            <a:fillRect/>
          </a:stretch>
        </p:blipFill>
        <p:spPr>
          <a:xfrm rot="-357263">
            <a:off x="1191575" y="1381875"/>
            <a:ext cx="5960000" cy="32174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80"/>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Learnings</a:t>
            </a:r>
            <a:endParaRPr/>
          </a:p>
        </p:txBody>
      </p:sp>
      <p:sp>
        <p:nvSpPr>
          <p:cNvPr id="860" name="Google Shape;860;p80"/>
          <p:cNvSpPr txBox="1"/>
          <p:nvPr>
            <p:ph idx="1" type="body"/>
          </p:nvPr>
        </p:nvSpPr>
        <p:spPr>
          <a:xfrm>
            <a:off x="732450" y="1597151"/>
            <a:ext cx="7679100" cy="4231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Compare implementations across compilers</a:t>
            </a:r>
            <a:endParaRPr/>
          </a:p>
          <a:p>
            <a:pPr indent="-342900" lvl="0" marL="457200" rtl="0" algn="l">
              <a:spcBef>
                <a:spcPts val="0"/>
              </a:spcBef>
              <a:spcAft>
                <a:spcPts val="0"/>
              </a:spcAft>
              <a:buSzPts val="1800"/>
              <a:buChar char="∗"/>
            </a:pPr>
            <a:r>
              <a:rPr lang="en"/>
              <a:t>Hunt for assumptions and verify they are checked or invariant</a:t>
            </a:r>
            <a:endParaRPr/>
          </a:p>
          <a:p>
            <a:pPr indent="-342900" lvl="0" marL="457200" rtl="0" algn="l">
              <a:spcBef>
                <a:spcPts val="0"/>
              </a:spcBef>
              <a:spcAft>
                <a:spcPts val="0"/>
              </a:spcAft>
              <a:buSzPts val="1800"/>
              <a:buChar char="∗"/>
            </a:pPr>
            <a:r>
              <a:rPr lang="en"/>
              <a:t>Look for Variants</a:t>
            </a:r>
            <a:endParaRPr/>
          </a:p>
          <a:p>
            <a:pPr indent="-342900" lvl="0" marL="457200" rtl="0" algn="l">
              <a:spcBef>
                <a:spcPts val="0"/>
              </a:spcBef>
              <a:spcAft>
                <a:spcPts val="0"/>
              </a:spcAft>
              <a:buSzPts val="1800"/>
              <a:buChar char="∗"/>
            </a:pPr>
            <a:r>
              <a:rPr lang="en"/>
              <a:t>New Code -</a:t>
            </a:r>
            <a:endParaRPr/>
          </a:p>
          <a:p>
            <a:pPr indent="-323850" lvl="1" marL="914400" rtl="0" algn="l">
              <a:spcBef>
                <a:spcPts val="0"/>
              </a:spcBef>
              <a:spcAft>
                <a:spcPts val="0"/>
              </a:spcAft>
              <a:buSzPts val="1500"/>
              <a:buChar char="∗"/>
            </a:pPr>
            <a:r>
              <a:rPr lang="en"/>
              <a:t>More likely area for bugs</a:t>
            </a:r>
            <a:endParaRPr/>
          </a:p>
          <a:p>
            <a:pPr indent="-323850" lvl="1" marL="914400" rtl="0" algn="l">
              <a:spcBef>
                <a:spcPts val="0"/>
              </a:spcBef>
              <a:spcAft>
                <a:spcPts val="0"/>
              </a:spcAft>
              <a:buSzPts val="1500"/>
              <a:buChar char="∗"/>
            </a:pPr>
            <a:r>
              <a:rPr lang="en"/>
              <a:t>However more eyes, active fuzzing</a:t>
            </a:r>
            <a:endParaRPr/>
          </a:p>
          <a:p>
            <a:pPr indent="-342900" lvl="0" marL="457200" rtl="0" algn="l">
              <a:spcBef>
                <a:spcPts val="0"/>
              </a:spcBef>
              <a:spcAft>
                <a:spcPts val="0"/>
              </a:spcAft>
              <a:buSzPts val="1800"/>
              <a:buChar char="∗"/>
            </a:pPr>
            <a:r>
              <a:rPr lang="en"/>
              <a:t>Explore the depth</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81"/>
          <p:cNvSpPr txBox="1"/>
          <p:nvPr>
            <p:ph type="title"/>
          </p:nvPr>
        </p:nvSpPr>
        <p:spPr>
          <a:xfrm>
            <a:off x="311700" y="740800"/>
            <a:ext cx="2808000" cy="100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Full exploit on iOS</a:t>
            </a:r>
            <a:endParaRPr/>
          </a:p>
        </p:txBody>
      </p:sp>
      <p:sp>
        <p:nvSpPr>
          <p:cNvPr id="866" name="Google Shape;866;p81"/>
          <p:cNvSpPr txBox="1"/>
          <p:nvPr>
            <p:ph idx="1" type="body"/>
          </p:nvPr>
        </p:nvSpPr>
        <p:spPr>
          <a:xfrm>
            <a:off x="311700" y="1852800"/>
            <a:ext cx="2808000" cy="4239300"/>
          </a:xfrm>
          <a:prstGeom prst="rect">
            <a:avLst/>
          </a:prstGeom>
        </p:spPr>
        <p:txBody>
          <a:bodyPr anchorCtr="0" anchor="ctr" bIns="91425" lIns="91425" spcFirstLastPara="1" rIns="91425" wrap="square" tIns="91425">
            <a:normAutofit/>
          </a:bodyPr>
          <a:lstStyle/>
          <a:p>
            <a:pPr indent="-304800" lvl="0" marL="457200" rtl="0" algn="l">
              <a:spcBef>
                <a:spcPts val="0"/>
              </a:spcBef>
              <a:spcAft>
                <a:spcPts val="0"/>
              </a:spcAft>
              <a:buSzPts val="1200"/>
              <a:buChar char="∗"/>
            </a:pPr>
            <a:r>
              <a:rPr lang="en"/>
              <a:t>Full Exploit on Safari on iOS</a:t>
            </a:r>
            <a:endParaRPr/>
          </a:p>
          <a:p>
            <a:pPr indent="-304800" lvl="0" marL="457200" rtl="0" algn="l">
              <a:spcBef>
                <a:spcPts val="0"/>
              </a:spcBef>
              <a:spcAft>
                <a:spcPts val="0"/>
              </a:spcAft>
              <a:buSzPts val="1200"/>
              <a:buChar char="∗"/>
            </a:pPr>
            <a:r>
              <a:rPr lang="en"/>
              <a:t>Exploit runs shellcode</a:t>
            </a:r>
            <a:endParaRPr/>
          </a:p>
          <a:p>
            <a:pPr indent="-304800" lvl="0" marL="457200" rtl="0" algn="l">
              <a:spcBef>
                <a:spcPts val="0"/>
              </a:spcBef>
              <a:spcAft>
                <a:spcPts val="0"/>
              </a:spcAft>
              <a:buSzPts val="1200"/>
              <a:buChar char="∗"/>
            </a:pPr>
            <a:r>
              <a:rPr lang="en"/>
              <a:t>Displays contents of </a:t>
            </a:r>
            <a:r>
              <a:rPr lang="en">
                <a:latin typeface="Roboto Mono"/>
                <a:ea typeface="Roboto Mono"/>
                <a:cs typeface="Roboto Mono"/>
                <a:sym typeface="Roboto Mono"/>
              </a:rPr>
              <a:t>/etc/passwd</a:t>
            </a:r>
            <a:endParaRPr/>
          </a:p>
        </p:txBody>
      </p:sp>
      <p:pic>
        <p:nvPicPr>
          <p:cNvPr id="867" name="Google Shape;867;p81"/>
          <p:cNvPicPr preferRelativeResize="0"/>
          <p:nvPr/>
        </p:nvPicPr>
        <p:blipFill>
          <a:blip r:embed="rId3">
            <a:alphaModFix/>
          </a:blip>
          <a:stretch>
            <a:fillRect/>
          </a:stretch>
        </p:blipFill>
        <p:spPr>
          <a:xfrm>
            <a:off x="3119700" y="0"/>
            <a:ext cx="6125599" cy="68580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Problems</a:t>
            </a:r>
            <a:endParaRPr/>
          </a:p>
        </p:txBody>
      </p:sp>
      <p:sp>
        <p:nvSpPr>
          <p:cNvPr id="123" name="Google Shape;123;p19"/>
          <p:cNvSpPr txBox="1"/>
          <p:nvPr>
            <p:ph idx="1" type="body"/>
          </p:nvPr>
        </p:nvSpPr>
        <p:spPr>
          <a:xfrm>
            <a:off x="732450" y="1597151"/>
            <a:ext cx="7679100" cy="4231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Fetch - Resolve - Update Cycle is Expensive for repeated use</a:t>
            </a:r>
            <a:endParaRPr/>
          </a:p>
          <a:p>
            <a:pPr indent="-342900" lvl="0" marL="457200" rtl="0" algn="l">
              <a:spcBef>
                <a:spcPts val="0"/>
              </a:spcBef>
              <a:spcAft>
                <a:spcPts val="0"/>
              </a:spcAft>
              <a:buSzPts val="1800"/>
              <a:buChar char="●"/>
            </a:pPr>
            <a:r>
              <a:rPr lang="en"/>
              <a:t>Need to provide for multiple types</a:t>
            </a:r>
            <a:endParaRPr/>
          </a:p>
        </p:txBody>
      </p:sp>
      <p:sp>
        <p:nvSpPr>
          <p:cNvPr id="124" name="Google Shape;124;p19"/>
          <p:cNvSpPr/>
          <p:nvPr/>
        </p:nvSpPr>
        <p:spPr>
          <a:xfrm>
            <a:off x="824275" y="4277125"/>
            <a:ext cx="1798500" cy="57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l</a:t>
            </a:r>
            <a:r>
              <a:rPr lang="en">
                <a:latin typeface="Nanum Gothic"/>
                <a:ea typeface="Nanum Gothic"/>
                <a:cs typeface="Nanum Gothic"/>
                <a:sym typeface="Nanum Gothic"/>
              </a:rPr>
              <a:t>et sum = a + b</a:t>
            </a:r>
            <a:endParaRPr>
              <a:latin typeface="Nanum Gothic"/>
              <a:ea typeface="Nanum Gothic"/>
              <a:cs typeface="Nanum Gothic"/>
              <a:sym typeface="Nanum Gothic"/>
            </a:endParaRPr>
          </a:p>
        </p:txBody>
      </p:sp>
      <p:sp>
        <p:nvSpPr>
          <p:cNvPr id="125" name="Google Shape;125;p19"/>
          <p:cNvSpPr txBox="1"/>
          <p:nvPr/>
        </p:nvSpPr>
        <p:spPr>
          <a:xfrm>
            <a:off x="4258725" y="3815425"/>
            <a:ext cx="4907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1"/>
              </a:solidFill>
              <a:latin typeface="Nanum Gothic"/>
              <a:ea typeface="Nanum Gothic"/>
              <a:cs typeface="Nanum Gothic"/>
              <a:sym typeface="Nanum Gothic"/>
            </a:endParaRPr>
          </a:p>
        </p:txBody>
      </p:sp>
      <p:sp>
        <p:nvSpPr>
          <p:cNvPr id="126" name="Google Shape;126;p19"/>
          <p:cNvSpPr txBox="1"/>
          <p:nvPr>
            <p:ph idx="1" type="body"/>
          </p:nvPr>
        </p:nvSpPr>
        <p:spPr>
          <a:xfrm>
            <a:off x="3938725" y="4183800"/>
            <a:ext cx="3971100" cy="10950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SzPts val="1800"/>
              <a:buChar char="●"/>
            </a:pPr>
            <a:r>
              <a:rPr lang="en"/>
              <a:t>a and b can be any type</a:t>
            </a:r>
            <a:endParaRPr/>
          </a:p>
          <a:p>
            <a:pPr indent="-342900" lvl="0" marL="457200" rtl="0" algn="l">
              <a:spcBef>
                <a:spcPts val="0"/>
              </a:spcBef>
              <a:spcAft>
                <a:spcPts val="0"/>
              </a:spcAft>
              <a:buSzPts val="1800"/>
              <a:buChar char="●"/>
            </a:pPr>
            <a:r>
              <a:rPr lang="en"/>
              <a:t>Interpreter needs to handle all combinations</a:t>
            </a:r>
            <a:endParaRPr/>
          </a:p>
        </p:txBody>
      </p:sp>
      <p:sp>
        <p:nvSpPr>
          <p:cNvPr id="127" name="Google Shape;127;p19"/>
          <p:cNvSpPr/>
          <p:nvPr/>
        </p:nvSpPr>
        <p:spPr>
          <a:xfrm>
            <a:off x="2901200" y="4357150"/>
            <a:ext cx="1040100" cy="3141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82"/>
          <p:cNvSpPr txBox="1"/>
          <p:nvPr>
            <p:ph type="title"/>
          </p:nvPr>
        </p:nvSpPr>
        <p:spPr>
          <a:xfrm>
            <a:off x="311700" y="2119958"/>
            <a:ext cx="8520600" cy="2618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FIN</a:t>
            </a:r>
            <a:endParaRPr/>
          </a:p>
        </p:txBody>
      </p:sp>
      <p:pic>
        <p:nvPicPr>
          <p:cNvPr id="873" name="Google Shape;873;p82"/>
          <p:cNvPicPr preferRelativeResize="0"/>
          <p:nvPr/>
        </p:nvPicPr>
        <p:blipFill rotWithShape="1">
          <a:blip r:embed="rId3">
            <a:alphaModFix/>
          </a:blip>
          <a:srcRect b="16176" l="64671" r="0" t="42174"/>
          <a:stretch/>
        </p:blipFill>
        <p:spPr>
          <a:xfrm rot="-554850">
            <a:off x="3595700" y="1556900"/>
            <a:ext cx="1952599" cy="17264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0"/>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Problems</a:t>
            </a:r>
            <a:endParaRPr/>
          </a:p>
        </p:txBody>
      </p:sp>
      <p:sp>
        <p:nvSpPr>
          <p:cNvPr id="133" name="Google Shape;133;p20"/>
          <p:cNvSpPr txBox="1"/>
          <p:nvPr>
            <p:ph idx="1" type="body"/>
          </p:nvPr>
        </p:nvSpPr>
        <p:spPr>
          <a:xfrm>
            <a:off x="732450" y="1597150"/>
            <a:ext cx="7679100" cy="127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Fetch - Resolve - Update Cycle is Expensive for repeated use</a:t>
            </a:r>
            <a:endParaRPr/>
          </a:p>
          <a:p>
            <a:pPr indent="-342900" lvl="0" marL="457200" rtl="0" algn="l">
              <a:spcBef>
                <a:spcPts val="0"/>
              </a:spcBef>
              <a:spcAft>
                <a:spcPts val="0"/>
              </a:spcAft>
              <a:buSzPts val="1800"/>
              <a:buChar char="●"/>
            </a:pPr>
            <a:r>
              <a:rPr lang="en"/>
              <a:t>Need to check for multiple types</a:t>
            </a:r>
            <a:endParaRPr/>
          </a:p>
          <a:p>
            <a:pPr indent="-342900" lvl="0" marL="457200" rtl="0" algn="l">
              <a:spcBef>
                <a:spcPts val="0"/>
              </a:spcBef>
              <a:spcAft>
                <a:spcPts val="0"/>
              </a:spcAft>
              <a:buSzPts val="1800"/>
              <a:buChar char="●"/>
            </a:pPr>
            <a:r>
              <a:rPr lang="en"/>
              <a:t>No dependence between opcodes</a:t>
            </a:r>
            <a:endParaRPr/>
          </a:p>
        </p:txBody>
      </p:sp>
      <p:sp>
        <p:nvSpPr>
          <p:cNvPr id="134" name="Google Shape;134;p20"/>
          <p:cNvSpPr/>
          <p:nvPr/>
        </p:nvSpPr>
        <p:spPr>
          <a:xfrm>
            <a:off x="732450" y="3226225"/>
            <a:ext cx="1841700" cy="88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Nanum Gothic"/>
                <a:ea typeface="Nanum Gothic"/>
                <a:cs typeface="Nanum Gothic"/>
                <a:sym typeface="Nanum Gothic"/>
              </a:rPr>
              <a:t>let sum   = a + b;</a:t>
            </a:r>
            <a:endParaRPr>
              <a:latin typeface="Nanum Gothic"/>
              <a:ea typeface="Nanum Gothic"/>
              <a:cs typeface="Nanum Gothic"/>
              <a:sym typeface="Nanum Gothic"/>
            </a:endParaRPr>
          </a:p>
          <a:p>
            <a:pPr indent="0" lvl="0" marL="0" rtl="0" algn="l">
              <a:spcBef>
                <a:spcPts val="0"/>
              </a:spcBef>
              <a:spcAft>
                <a:spcPts val="0"/>
              </a:spcAft>
              <a:buNone/>
            </a:pPr>
            <a:r>
              <a:rPr lang="en">
                <a:latin typeface="Nanum Gothic"/>
                <a:ea typeface="Nanum Gothic"/>
                <a:cs typeface="Nanum Gothic"/>
                <a:sym typeface="Nanum Gothic"/>
              </a:rPr>
              <a:t>l</a:t>
            </a:r>
            <a:r>
              <a:rPr lang="en">
                <a:latin typeface="Nanum Gothic"/>
                <a:ea typeface="Nanum Gothic"/>
                <a:cs typeface="Nanum Gothic"/>
                <a:sym typeface="Nanum Gothic"/>
              </a:rPr>
              <a:t>et sum2 = a + b;</a:t>
            </a:r>
            <a:endParaRPr>
              <a:latin typeface="Nanum Gothic"/>
              <a:ea typeface="Nanum Gothic"/>
              <a:cs typeface="Nanum Gothic"/>
              <a:sym typeface="Nanum Gothic"/>
            </a:endParaRPr>
          </a:p>
          <a:p>
            <a:pPr indent="0" lvl="0" marL="0" rtl="0" algn="l">
              <a:spcBef>
                <a:spcPts val="0"/>
              </a:spcBef>
              <a:spcAft>
                <a:spcPts val="0"/>
              </a:spcAft>
              <a:buNone/>
            </a:pPr>
            <a:r>
              <a:rPr lang="en">
                <a:latin typeface="Nanum Gothic"/>
                <a:ea typeface="Nanum Gothic"/>
                <a:cs typeface="Nanum Gothic"/>
                <a:sym typeface="Nanum Gothic"/>
              </a:rPr>
              <a:t>l</a:t>
            </a:r>
            <a:r>
              <a:rPr lang="en">
                <a:latin typeface="Nanum Gothic"/>
                <a:ea typeface="Nanum Gothic"/>
                <a:cs typeface="Nanum Gothic"/>
                <a:sym typeface="Nanum Gothic"/>
              </a:rPr>
              <a:t>et sum3 = a + b;</a:t>
            </a:r>
            <a:endParaRPr>
              <a:latin typeface="Nanum Gothic"/>
              <a:ea typeface="Nanum Gothic"/>
              <a:cs typeface="Nanum Gothic"/>
              <a:sym typeface="Nanum Gothic"/>
            </a:endParaRPr>
          </a:p>
        </p:txBody>
      </p:sp>
      <p:sp>
        <p:nvSpPr>
          <p:cNvPr id="135" name="Google Shape;135;p20"/>
          <p:cNvSpPr/>
          <p:nvPr/>
        </p:nvSpPr>
        <p:spPr>
          <a:xfrm>
            <a:off x="2727850" y="3510025"/>
            <a:ext cx="1040100" cy="3141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136" name="Google Shape;136;p20"/>
          <p:cNvSpPr/>
          <p:nvPr/>
        </p:nvSpPr>
        <p:spPr>
          <a:xfrm>
            <a:off x="3921650" y="3226213"/>
            <a:ext cx="1332600" cy="35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Add a, b</a:t>
            </a:r>
            <a:endParaRPr>
              <a:latin typeface="Nanum Gothic"/>
              <a:ea typeface="Nanum Gothic"/>
              <a:cs typeface="Nanum Gothic"/>
              <a:sym typeface="Nanum Gothic"/>
            </a:endParaRPr>
          </a:p>
        </p:txBody>
      </p:sp>
      <p:sp>
        <p:nvSpPr>
          <p:cNvPr id="137" name="Google Shape;137;p20"/>
          <p:cNvSpPr/>
          <p:nvPr/>
        </p:nvSpPr>
        <p:spPr>
          <a:xfrm>
            <a:off x="3921650" y="3582913"/>
            <a:ext cx="1332600" cy="35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Store sum</a:t>
            </a:r>
            <a:endParaRPr>
              <a:latin typeface="Nanum Gothic"/>
              <a:ea typeface="Nanum Gothic"/>
              <a:cs typeface="Nanum Gothic"/>
              <a:sym typeface="Nanum Gothic"/>
            </a:endParaRPr>
          </a:p>
        </p:txBody>
      </p:sp>
      <p:sp>
        <p:nvSpPr>
          <p:cNvPr id="138" name="Google Shape;138;p20"/>
          <p:cNvSpPr/>
          <p:nvPr/>
        </p:nvSpPr>
        <p:spPr>
          <a:xfrm>
            <a:off x="3921650" y="3930425"/>
            <a:ext cx="1332600" cy="35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Add a, b</a:t>
            </a:r>
            <a:endParaRPr>
              <a:latin typeface="Nanum Gothic"/>
              <a:ea typeface="Nanum Gothic"/>
              <a:cs typeface="Nanum Gothic"/>
              <a:sym typeface="Nanum Gothic"/>
            </a:endParaRPr>
          </a:p>
        </p:txBody>
      </p:sp>
      <p:sp>
        <p:nvSpPr>
          <p:cNvPr id="139" name="Google Shape;139;p20"/>
          <p:cNvSpPr/>
          <p:nvPr/>
        </p:nvSpPr>
        <p:spPr>
          <a:xfrm>
            <a:off x="3921650" y="4287125"/>
            <a:ext cx="1332600" cy="35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Store sum2</a:t>
            </a:r>
            <a:endParaRPr>
              <a:latin typeface="Nanum Gothic"/>
              <a:ea typeface="Nanum Gothic"/>
              <a:cs typeface="Nanum Gothic"/>
              <a:sym typeface="Nanum Gothic"/>
            </a:endParaRPr>
          </a:p>
        </p:txBody>
      </p:sp>
      <p:sp>
        <p:nvSpPr>
          <p:cNvPr id="140" name="Google Shape;140;p20"/>
          <p:cNvSpPr/>
          <p:nvPr/>
        </p:nvSpPr>
        <p:spPr>
          <a:xfrm>
            <a:off x="3921650" y="4634625"/>
            <a:ext cx="1332600" cy="35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Add a, b</a:t>
            </a:r>
            <a:endParaRPr>
              <a:latin typeface="Nanum Gothic"/>
              <a:ea typeface="Nanum Gothic"/>
              <a:cs typeface="Nanum Gothic"/>
              <a:sym typeface="Nanum Gothic"/>
            </a:endParaRPr>
          </a:p>
        </p:txBody>
      </p:sp>
      <p:sp>
        <p:nvSpPr>
          <p:cNvPr id="141" name="Google Shape;141;p20"/>
          <p:cNvSpPr/>
          <p:nvPr/>
        </p:nvSpPr>
        <p:spPr>
          <a:xfrm>
            <a:off x="3921650" y="4991325"/>
            <a:ext cx="1332600" cy="35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Store sum3</a:t>
            </a:r>
            <a:endParaRPr>
              <a:latin typeface="Nanum Gothic"/>
              <a:ea typeface="Nanum Gothic"/>
              <a:cs typeface="Nanum Gothic"/>
              <a:sym typeface="Nanum Gothic"/>
            </a:endParaRPr>
          </a:p>
        </p:txBody>
      </p:sp>
      <p:sp>
        <p:nvSpPr>
          <p:cNvPr id="142" name="Google Shape;142;p20"/>
          <p:cNvSpPr/>
          <p:nvPr/>
        </p:nvSpPr>
        <p:spPr>
          <a:xfrm>
            <a:off x="6490075" y="3291963"/>
            <a:ext cx="1332600" cy="35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Add a, b</a:t>
            </a:r>
            <a:endParaRPr>
              <a:latin typeface="Nanum Gothic"/>
              <a:ea typeface="Nanum Gothic"/>
              <a:cs typeface="Nanum Gothic"/>
              <a:sym typeface="Nanum Gothic"/>
            </a:endParaRPr>
          </a:p>
        </p:txBody>
      </p:sp>
      <p:sp>
        <p:nvSpPr>
          <p:cNvPr id="143" name="Google Shape;143;p20"/>
          <p:cNvSpPr/>
          <p:nvPr/>
        </p:nvSpPr>
        <p:spPr>
          <a:xfrm>
            <a:off x="6490075" y="3648663"/>
            <a:ext cx="1332600" cy="35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Store sum</a:t>
            </a:r>
            <a:endParaRPr>
              <a:latin typeface="Nanum Gothic"/>
              <a:ea typeface="Nanum Gothic"/>
              <a:cs typeface="Nanum Gothic"/>
              <a:sym typeface="Nanum Gothic"/>
            </a:endParaRPr>
          </a:p>
        </p:txBody>
      </p:sp>
      <p:sp>
        <p:nvSpPr>
          <p:cNvPr id="144" name="Google Shape;144;p20"/>
          <p:cNvSpPr/>
          <p:nvPr/>
        </p:nvSpPr>
        <p:spPr>
          <a:xfrm>
            <a:off x="6490075" y="4005375"/>
            <a:ext cx="1332600" cy="35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Store sum2</a:t>
            </a:r>
            <a:endParaRPr>
              <a:latin typeface="Nanum Gothic"/>
              <a:ea typeface="Nanum Gothic"/>
              <a:cs typeface="Nanum Gothic"/>
              <a:sym typeface="Nanum Gothic"/>
            </a:endParaRPr>
          </a:p>
        </p:txBody>
      </p:sp>
      <p:sp>
        <p:nvSpPr>
          <p:cNvPr id="145" name="Google Shape;145;p20"/>
          <p:cNvSpPr/>
          <p:nvPr/>
        </p:nvSpPr>
        <p:spPr>
          <a:xfrm>
            <a:off x="6490075" y="4362075"/>
            <a:ext cx="1332600" cy="35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anum Gothic"/>
                <a:ea typeface="Nanum Gothic"/>
                <a:cs typeface="Nanum Gothic"/>
                <a:sym typeface="Nanum Gothic"/>
              </a:rPr>
              <a:t>Store sum3</a:t>
            </a:r>
            <a:endParaRPr>
              <a:latin typeface="Nanum Gothic"/>
              <a:ea typeface="Nanum Gothic"/>
              <a:cs typeface="Nanum Gothic"/>
              <a:sym typeface="Nanum Gothic"/>
            </a:endParaRPr>
          </a:p>
        </p:txBody>
      </p:sp>
      <p:sp>
        <p:nvSpPr>
          <p:cNvPr id="146" name="Google Shape;146;p20"/>
          <p:cNvSpPr/>
          <p:nvPr/>
        </p:nvSpPr>
        <p:spPr>
          <a:xfrm>
            <a:off x="5525100" y="3733800"/>
            <a:ext cx="732275" cy="440600"/>
          </a:xfrm>
          <a:prstGeom prst="flowChartPunchedTap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1"/>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Solution: Compile Code</a:t>
            </a:r>
            <a:endParaRPr/>
          </a:p>
        </p:txBody>
      </p:sp>
      <p:sp>
        <p:nvSpPr>
          <p:cNvPr id="152" name="Google Shape;152;p21"/>
          <p:cNvSpPr txBox="1"/>
          <p:nvPr>
            <p:ph idx="1" type="body"/>
          </p:nvPr>
        </p:nvSpPr>
        <p:spPr>
          <a:xfrm>
            <a:off x="732450" y="1984450"/>
            <a:ext cx="7679100" cy="38445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Convert JS Bytecode into Native Assembly</a:t>
            </a:r>
            <a:endParaRPr sz="2000"/>
          </a:p>
          <a:p>
            <a:pPr indent="-355600" lvl="0" marL="457200" rtl="0" algn="l">
              <a:spcBef>
                <a:spcPts val="0"/>
              </a:spcBef>
              <a:spcAft>
                <a:spcPts val="0"/>
              </a:spcAft>
              <a:buSzPts val="2000"/>
              <a:buChar char="∗"/>
            </a:pPr>
            <a:r>
              <a:rPr lang="en" sz="2000"/>
              <a:t>Only for code that runs multiple times</a:t>
            </a:r>
            <a:endParaRPr sz="20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XI Template">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